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1" r:id="rId1"/>
    <p:sldMasterId id="2147483859" r:id="rId2"/>
    <p:sldMasterId id="2147483865" r:id="rId3"/>
    <p:sldMasterId id="2147483867" r:id="rId4"/>
    <p:sldMasterId id="2147483869" r:id="rId5"/>
    <p:sldMasterId id="2147483871" r:id="rId6"/>
    <p:sldMasterId id="2147483873" r:id="rId7"/>
    <p:sldMasterId id="2147483875" r:id="rId8"/>
    <p:sldMasterId id="2147483877" r:id="rId9"/>
    <p:sldMasterId id="2147483879" r:id="rId10"/>
  </p:sldMasterIdLst>
  <p:notesMasterIdLst>
    <p:notesMasterId r:id="rId28"/>
  </p:notesMasterIdLst>
  <p:handoutMasterIdLst>
    <p:handoutMasterId r:id="rId29"/>
  </p:handoutMasterIdLst>
  <p:sldIdLst>
    <p:sldId id="321" r:id="rId11"/>
    <p:sldId id="345" r:id="rId12"/>
    <p:sldId id="360" r:id="rId13"/>
    <p:sldId id="332" r:id="rId14"/>
    <p:sldId id="361" r:id="rId15"/>
    <p:sldId id="333" r:id="rId16"/>
    <p:sldId id="334" r:id="rId17"/>
    <p:sldId id="359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44" r:id="rId27"/>
  </p:sldIdLst>
  <p:sldSz cx="9144000" cy="6858000" type="screen4x3"/>
  <p:notesSz cx="69850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6" autoAdjust="0"/>
    <p:restoredTop sz="85932" autoAdjust="0"/>
  </p:normalViewPr>
  <p:slideViewPr>
    <p:cSldViewPr snapToGrid="0" snapToObjects="1">
      <p:cViewPr varScale="1">
        <p:scale>
          <a:sx n="53" d="100"/>
          <a:sy n="53" d="100"/>
        </p:scale>
        <p:origin x="768" y="60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D9D25-0C12-4713-86E5-FEDFFA8575B4}" type="doc">
      <dgm:prSet loTypeId="urn:microsoft.com/office/officeart/2005/8/layout/hLis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4AC1C-327D-4F53-B39C-1927659E0DB5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GOALS OF THE STATEWIDE STRATEGIIC PLAN</a:t>
          </a:r>
          <a:endParaRPr lang="en-US" dirty="0"/>
        </a:p>
      </dgm:t>
    </dgm:pt>
    <dgm:pt modelId="{7ED031D4-929C-47A2-B13E-FFECBC48DE86}" type="parTrans" cxnId="{EAE170E4-926B-4267-BF33-BA9C1B68D82B}">
      <dgm:prSet/>
      <dgm:spPr/>
      <dgm:t>
        <a:bodyPr/>
        <a:lstStyle/>
        <a:p>
          <a:endParaRPr lang="en-US"/>
        </a:p>
      </dgm:t>
    </dgm:pt>
    <dgm:pt modelId="{F24A6BDC-44C4-48BC-A3F8-04D62FFCCB58}" type="sibTrans" cxnId="{EAE170E4-926B-4267-BF33-BA9C1B68D82B}">
      <dgm:prSet/>
      <dgm:spPr/>
      <dgm:t>
        <a:bodyPr/>
        <a:lstStyle/>
        <a:p>
          <a:endParaRPr lang="en-US"/>
        </a:p>
      </dgm:t>
    </dgm:pt>
    <dgm:pt modelId="{A6974350-334D-438F-B625-889E65EB3507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/>
            <a:t>GOAL 1: Provide Affordable Access for All</a:t>
          </a:r>
          <a:endParaRPr lang="en-US" sz="2800" b="1" dirty="0"/>
        </a:p>
      </dgm:t>
    </dgm:pt>
    <dgm:pt modelId="{F9268E7E-51D3-4739-89E9-3B1B0F2DC12A}" type="parTrans" cxnId="{3C6B6190-03E4-4592-927F-F06074223A3C}">
      <dgm:prSet/>
      <dgm:spPr/>
      <dgm:t>
        <a:bodyPr/>
        <a:lstStyle/>
        <a:p>
          <a:endParaRPr lang="en-US"/>
        </a:p>
      </dgm:t>
    </dgm:pt>
    <dgm:pt modelId="{83D2991A-3387-4076-A330-CCC2249C6214}" type="sibTrans" cxnId="{3C6B6190-03E4-4592-927F-F06074223A3C}">
      <dgm:prSet/>
      <dgm:spPr/>
      <dgm:t>
        <a:bodyPr/>
        <a:lstStyle/>
        <a:p>
          <a:endParaRPr lang="en-US"/>
        </a:p>
      </dgm:t>
    </dgm:pt>
    <dgm:pt modelId="{A09C3A9D-E266-491D-802C-A49DC4D4C432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/>
            <a:t>GOAL 2: Optimize Student Success for Work and Life</a:t>
          </a:r>
          <a:endParaRPr lang="en-US" sz="2800" b="1" dirty="0"/>
        </a:p>
      </dgm:t>
    </dgm:pt>
    <dgm:pt modelId="{C05D4302-E8B7-4DAE-9755-FB5830273945}" type="parTrans" cxnId="{B77CF0DC-7457-4885-95CE-2EE0A795E69C}">
      <dgm:prSet/>
      <dgm:spPr/>
      <dgm:t>
        <a:bodyPr/>
        <a:lstStyle/>
        <a:p>
          <a:endParaRPr lang="en-US"/>
        </a:p>
      </dgm:t>
    </dgm:pt>
    <dgm:pt modelId="{529086F2-3332-4AD1-8DAE-3ABE9C7A5227}" type="sibTrans" cxnId="{B77CF0DC-7457-4885-95CE-2EE0A795E69C}">
      <dgm:prSet/>
      <dgm:spPr/>
      <dgm:t>
        <a:bodyPr/>
        <a:lstStyle/>
        <a:p>
          <a:endParaRPr lang="en-US"/>
        </a:p>
      </dgm:t>
    </dgm:pt>
    <dgm:pt modelId="{D4C86060-C64C-4DF0-9003-167B9919873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/>
            <a:t>GOAL 3:  Drive Change and </a:t>
          </a:r>
          <a:r>
            <a:rPr lang="en-US" sz="2700" b="1" dirty="0" smtClean="0"/>
            <a:t>Improvement</a:t>
          </a:r>
          <a:r>
            <a:rPr lang="en-US" sz="2800" b="1" dirty="0" smtClean="0"/>
            <a:t> through Innovation and Investment</a:t>
          </a:r>
          <a:endParaRPr lang="en-US" sz="2800" b="1" dirty="0"/>
        </a:p>
      </dgm:t>
    </dgm:pt>
    <dgm:pt modelId="{B39A7020-8088-4D91-BA78-5D68161CDF02}" type="parTrans" cxnId="{62B37EA9-E630-48E5-AA26-F5D3FC0E2A51}">
      <dgm:prSet/>
      <dgm:spPr/>
      <dgm:t>
        <a:bodyPr/>
        <a:lstStyle/>
        <a:p>
          <a:endParaRPr lang="en-US"/>
        </a:p>
      </dgm:t>
    </dgm:pt>
    <dgm:pt modelId="{F2ADD560-18DF-48BB-9A9F-DA7567E6BBEE}" type="sibTrans" cxnId="{62B37EA9-E630-48E5-AA26-F5D3FC0E2A51}">
      <dgm:prSet/>
      <dgm:spPr/>
      <dgm:t>
        <a:bodyPr/>
        <a:lstStyle/>
        <a:p>
          <a:endParaRPr lang="en-US"/>
        </a:p>
      </dgm:t>
    </dgm:pt>
    <dgm:pt modelId="{C9435943-157D-43B5-98F0-3FDFCA76C8F7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/>
            <a:t>GOAL 4: Advance the Economic and Cultural Prosperity of the Common-wealth and its Regions</a:t>
          </a:r>
          <a:endParaRPr lang="en-US" sz="2800" b="1" dirty="0"/>
        </a:p>
      </dgm:t>
    </dgm:pt>
    <dgm:pt modelId="{2F87511A-9350-4656-93FF-F2FFA93BD93C}" type="parTrans" cxnId="{7D91F151-13DE-42A1-BD6A-C1E5634E508E}">
      <dgm:prSet/>
      <dgm:spPr/>
      <dgm:t>
        <a:bodyPr/>
        <a:lstStyle/>
        <a:p>
          <a:endParaRPr lang="en-US"/>
        </a:p>
      </dgm:t>
    </dgm:pt>
    <dgm:pt modelId="{C2074589-4FCE-47F0-A5C4-F9E12DC3CE16}" type="sibTrans" cxnId="{7D91F151-13DE-42A1-BD6A-C1E5634E508E}">
      <dgm:prSet/>
      <dgm:spPr/>
      <dgm:t>
        <a:bodyPr/>
        <a:lstStyle/>
        <a:p>
          <a:endParaRPr lang="en-US"/>
        </a:p>
      </dgm:t>
    </dgm:pt>
    <dgm:pt modelId="{6C8AFC7E-67D5-4B24-A99D-5E1B78A230F2}" type="pres">
      <dgm:prSet presAssocID="{AD3D9D25-0C12-4713-86E5-FEDFFA8575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525BC-96EB-4DF6-B337-2F6781A9FA22}" type="pres">
      <dgm:prSet presAssocID="{58A4AC1C-327D-4F53-B39C-1927659E0DB5}" presName="roof" presStyleLbl="dkBgShp" presStyleIdx="0" presStyleCnt="2"/>
      <dgm:spPr/>
      <dgm:t>
        <a:bodyPr/>
        <a:lstStyle/>
        <a:p>
          <a:endParaRPr lang="en-US"/>
        </a:p>
      </dgm:t>
    </dgm:pt>
    <dgm:pt modelId="{73B380EC-72F4-41CE-A198-886591022B2B}" type="pres">
      <dgm:prSet presAssocID="{58A4AC1C-327D-4F53-B39C-1927659E0DB5}" presName="pillars" presStyleCnt="0"/>
      <dgm:spPr/>
    </dgm:pt>
    <dgm:pt modelId="{F72FC2AF-0AF6-4FBA-A0B5-85DFF78E508E}" type="pres">
      <dgm:prSet presAssocID="{58A4AC1C-327D-4F53-B39C-1927659E0DB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D0CE1-8335-4850-8CB9-66089BDB1B24}" type="pres">
      <dgm:prSet presAssocID="{A09C3A9D-E266-491D-802C-A49DC4D4C43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0D270-4A9B-49B7-92BB-D28300FC5380}" type="pres">
      <dgm:prSet presAssocID="{D4C86060-C64C-4DF0-9003-167B9919873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3893A-B237-4EC9-8D89-DB459D4F1CF3}" type="pres">
      <dgm:prSet presAssocID="{C9435943-157D-43B5-98F0-3FDFCA76C8F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669CC-7942-4646-8B69-868B6DC29F12}" type="pres">
      <dgm:prSet presAssocID="{58A4AC1C-327D-4F53-B39C-1927659E0DB5}" presName="base" presStyleLbl="dkBgShp" presStyleIdx="1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D58868FF-A557-4C5D-A2B6-DEC3D84E342D}" type="presOf" srcId="{C9435943-157D-43B5-98F0-3FDFCA76C8F7}" destId="{4DC3893A-B237-4EC9-8D89-DB459D4F1CF3}" srcOrd="0" destOrd="0" presId="urn:microsoft.com/office/officeart/2005/8/layout/hList3"/>
    <dgm:cxn modelId="{62B37EA9-E630-48E5-AA26-F5D3FC0E2A51}" srcId="{58A4AC1C-327D-4F53-B39C-1927659E0DB5}" destId="{D4C86060-C64C-4DF0-9003-167B99198734}" srcOrd="2" destOrd="0" parTransId="{B39A7020-8088-4D91-BA78-5D68161CDF02}" sibTransId="{F2ADD560-18DF-48BB-9A9F-DA7567E6BBEE}"/>
    <dgm:cxn modelId="{7FD94300-6278-4A7A-AA8A-44B83EC0C432}" type="presOf" srcId="{D4C86060-C64C-4DF0-9003-167B99198734}" destId="{4BC0D270-4A9B-49B7-92BB-D28300FC5380}" srcOrd="0" destOrd="0" presId="urn:microsoft.com/office/officeart/2005/8/layout/hList3"/>
    <dgm:cxn modelId="{EEB6FE19-B6EB-40E3-A5A7-3281768C1535}" type="presOf" srcId="{A09C3A9D-E266-491D-802C-A49DC4D4C432}" destId="{ED4D0CE1-8335-4850-8CB9-66089BDB1B24}" srcOrd="0" destOrd="0" presId="urn:microsoft.com/office/officeart/2005/8/layout/hList3"/>
    <dgm:cxn modelId="{B77CF0DC-7457-4885-95CE-2EE0A795E69C}" srcId="{58A4AC1C-327D-4F53-B39C-1927659E0DB5}" destId="{A09C3A9D-E266-491D-802C-A49DC4D4C432}" srcOrd="1" destOrd="0" parTransId="{C05D4302-E8B7-4DAE-9755-FB5830273945}" sibTransId="{529086F2-3332-4AD1-8DAE-3ABE9C7A5227}"/>
    <dgm:cxn modelId="{7D91F151-13DE-42A1-BD6A-C1E5634E508E}" srcId="{58A4AC1C-327D-4F53-B39C-1927659E0DB5}" destId="{C9435943-157D-43B5-98F0-3FDFCA76C8F7}" srcOrd="3" destOrd="0" parTransId="{2F87511A-9350-4656-93FF-F2FFA93BD93C}" sibTransId="{C2074589-4FCE-47F0-A5C4-F9E12DC3CE16}"/>
    <dgm:cxn modelId="{70F83841-E048-452E-AA13-EB431692A47F}" type="presOf" srcId="{A6974350-334D-438F-B625-889E65EB3507}" destId="{F72FC2AF-0AF6-4FBA-A0B5-85DFF78E508E}" srcOrd="0" destOrd="0" presId="urn:microsoft.com/office/officeart/2005/8/layout/hList3"/>
    <dgm:cxn modelId="{EFEB6223-696E-484B-814E-6F76F7FF2205}" type="presOf" srcId="{58A4AC1C-327D-4F53-B39C-1927659E0DB5}" destId="{8C1525BC-96EB-4DF6-B337-2F6781A9FA22}" srcOrd="0" destOrd="0" presId="urn:microsoft.com/office/officeart/2005/8/layout/hList3"/>
    <dgm:cxn modelId="{3C6B6190-03E4-4592-927F-F06074223A3C}" srcId="{58A4AC1C-327D-4F53-B39C-1927659E0DB5}" destId="{A6974350-334D-438F-B625-889E65EB3507}" srcOrd="0" destOrd="0" parTransId="{F9268E7E-51D3-4739-89E9-3B1B0F2DC12A}" sibTransId="{83D2991A-3387-4076-A330-CCC2249C6214}"/>
    <dgm:cxn modelId="{B3986DEE-CB5D-4C28-B532-C75C27A99B8A}" type="presOf" srcId="{AD3D9D25-0C12-4713-86E5-FEDFFA8575B4}" destId="{6C8AFC7E-67D5-4B24-A99D-5E1B78A230F2}" srcOrd="0" destOrd="0" presId="urn:microsoft.com/office/officeart/2005/8/layout/hList3"/>
    <dgm:cxn modelId="{EAE170E4-926B-4267-BF33-BA9C1B68D82B}" srcId="{AD3D9D25-0C12-4713-86E5-FEDFFA8575B4}" destId="{58A4AC1C-327D-4F53-B39C-1927659E0DB5}" srcOrd="0" destOrd="0" parTransId="{7ED031D4-929C-47A2-B13E-FFECBC48DE86}" sibTransId="{F24A6BDC-44C4-48BC-A3F8-04D62FFCCB58}"/>
    <dgm:cxn modelId="{2A5FD409-DBC2-4073-ADBC-EB554FFE0E29}" type="presParOf" srcId="{6C8AFC7E-67D5-4B24-A99D-5E1B78A230F2}" destId="{8C1525BC-96EB-4DF6-B337-2F6781A9FA22}" srcOrd="0" destOrd="0" presId="urn:microsoft.com/office/officeart/2005/8/layout/hList3"/>
    <dgm:cxn modelId="{6639425B-92F6-417E-9C42-18A7F7229ADA}" type="presParOf" srcId="{6C8AFC7E-67D5-4B24-A99D-5E1B78A230F2}" destId="{73B380EC-72F4-41CE-A198-886591022B2B}" srcOrd="1" destOrd="0" presId="urn:microsoft.com/office/officeart/2005/8/layout/hList3"/>
    <dgm:cxn modelId="{CFE7230C-26E4-428D-BCA2-5B1865B1B16C}" type="presParOf" srcId="{73B380EC-72F4-41CE-A198-886591022B2B}" destId="{F72FC2AF-0AF6-4FBA-A0B5-85DFF78E508E}" srcOrd="0" destOrd="0" presId="urn:microsoft.com/office/officeart/2005/8/layout/hList3"/>
    <dgm:cxn modelId="{F759F295-81AB-42A8-8313-C1307577BA98}" type="presParOf" srcId="{73B380EC-72F4-41CE-A198-886591022B2B}" destId="{ED4D0CE1-8335-4850-8CB9-66089BDB1B24}" srcOrd="1" destOrd="0" presId="urn:microsoft.com/office/officeart/2005/8/layout/hList3"/>
    <dgm:cxn modelId="{22640A90-EE46-4831-8D55-BD79FC68F93B}" type="presParOf" srcId="{73B380EC-72F4-41CE-A198-886591022B2B}" destId="{4BC0D270-4A9B-49B7-92BB-D28300FC5380}" srcOrd="2" destOrd="0" presId="urn:microsoft.com/office/officeart/2005/8/layout/hList3"/>
    <dgm:cxn modelId="{B68744A4-3826-45FC-8D77-7EEAFDEE922D}" type="presParOf" srcId="{73B380EC-72F4-41CE-A198-886591022B2B}" destId="{4DC3893A-B237-4EC9-8D89-DB459D4F1CF3}" srcOrd="3" destOrd="0" presId="urn:microsoft.com/office/officeart/2005/8/layout/hList3"/>
    <dgm:cxn modelId="{1125E812-52A4-4739-9A20-1572836A08BB}" type="presParOf" srcId="{6C8AFC7E-67D5-4B24-A99D-5E1B78A230F2}" destId="{AC0669CC-7942-4646-8B69-868B6DC29F12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9B840-A318-43DE-9325-603FFBC632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8AD55-D22F-4E05-802F-42FB5D19AE4F}">
      <dgm:prSet phldrT="[Text]" custT="1"/>
      <dgm:spPr>
        <a:solidFill>
          <a:srgbClr val="0070C0">
            <a:alpha val="90000"/>
          </a:srgbClr>
        </a:solidFill>
        <a:ln w="19050"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b="1" dirty="0" smtClean="0"/>
            <a:t>Higher education in Virginia will advance postsecondary learning, research and public service that enhance the civic and financial health of the Commonwealth and the well-being of all its people.</a:t>
          </a:r>
          <a:endParaRPr lang="en-US" sz="2000" b="1" dirty="0"/>
        </a:p>
      </dgm:t>
    </dgm:pt>
    <dgm:pt modelId="{2264CFCF-E818-4D4C-8D2C-1E788BFBB0FF}" type="parTrans" cxnId="{A535FF00-1503-4F3E-A5FB-35D2D576CE70}">
      <dgm:prSet/>
      <dgm:spPr/>
      <dgm:t>
        <a:bodyPr/>
        <a:lstStyle/>
        <a:p>
          <a:endParaRPr lang="en-US"/>
        </a:p>
      </dgm:t>
    </dgm:pt>
    <dgm:pt modelId="{42F379FF-645D-4FEC-B378-60665C118D78}" type="sibTrans" cxnId="{A535FF00-1503-4F3E-A5FB-35D2D576CE70}">
      <dgm:prSet/>
      <dgm:spPr/>
      <dgm:t>
        <a:bodyPr/>
        <a:lstStyle/>
        <a:p>
          <a:endParaRPr lang="en-US"/>
        </a:p>
      </dgm:t>
    </dgm:pt>
    <dgm:pt modelId="{F90D0F80-1BB0-4B76-9270-BAA66B3C2226}">
      <dgm:prSet phldrT="[Text]" custT="1"/>
      <dgm:spPr>
        <a:solidFill>
          <a:srgbClr val="0070C0">
            <a:alpha val="90000"/>
          </a:srgbClr>
        </a:solidFill>
        <a:ln w="19050">
          <a:solidFill>
            <a:schemeClr val="bg1"/>
          </a:solidFill>
        </a:ln>
      </dgm:spPr>
      <dgm:t>
        <a:bodyPr anchor="t"/>
        <a:lstStyle/>
        <a:p>
          <a:pPr>
            <a:spcAft>
              <a:spcPct val="35000"/>
            </a:spcAft>
          </a:pPr>
          <a:r>
            <a:rPr lang="en-US" sz="2000" b="1" dirty="0" smtClean="0"/>
            <a:t>GOAL 1  </a:t>
          </a:r>
        </a:p>
        <a:p>
          <a:pPr>
            <a:spcAft>
              <a:spcPts val="0"/>
            </a:spcAft>
          </a:pPr>
          <a:r>
            <a:rPr lang="en-US" sz="2000" b="1" dirty="0" smtClean="0"/>
            <a:t>Provide Affordable </a:t>
          </a:r>
        </a:p>
        <a:p>
          <a:pPr>
            <a:spcAft>
              <a:spcPts val="0"/>
            </a:spcAft>
          </a:pPr>
          <a:r>
            <a:rPr lang="en-US" sz="2000" b="1" dirty="0" smtClean="0"/>
            <a:t>Access </a:t>
          </a:r>
        </a:p>
        <a:p>
          <a:pPr>
            <a:spcAft>
              <a:spcPts val="0"/>
            </a:spcAft>
          </a:pPr>
          <a:r>
            <a:rPr lang="en-US" sz="2000" b="1" dirty="0" smtClean="0"/>
            <a:t>for All</a:t>
          </a:r>
          <a:endParaRPr lang="en-US" sz="2000" dirty="0"/>
        </a:p>
      </dgm:t>
    </dgm:pt>
    <dgm:pt modelId="{3AEA83CD-72A0-466A-A8D6-5C510C5CB406}" type="parTrans" cxnId="{C52DD83C-8BFE-440B-A13A-B6F02EE9AA45}">
      <dgm:prSet/>
      <dgm:spPr/>
      <dgm:t>
        <a:bodyPr/>
        <a:lstStyle/>
        <a:p>
          <a:endParaRPr lang="en-US"/>
        </a:p>
      </dgm:t>
    </dgm:pt>
    <dgm:pt modelId="{3303AB05-88AA-4A43-B66A-B131191DCE72}" type="sibTrans" cxnId="{C52DD83C-8BFE-440B-A13A-B6F02EE9AA45}">
      <dgm:prSet/>
      <dgm:spPr/>
      <dgm:t>
        <a:bodyPr/>
        <a:lstStyle/>
        <a:p>
          <a:endParaRPr lang="en-US"/>
        </a:p>
      </dgm:t>
    </dgm:pt>
    <dgm:pt modelId="{0392A97F-F243-43BC-8D1E-3561D9B39990}">
      <dgm:prSet phldrT="[Text]" custT="1"/>
      <dgm:spPr>
        <a:solidFill>
          <a:srgbClr val="0070C0">
            <a:alpha val="90000"/>
          </a:srgbClr>
        </a:solidFill>
        <a:ln w="19050">
          <a:solidFill>
            <a:schemeClr val="bg1"/>
          </a:solidFill>
        </a:ln>
      </dgm:spPr>
      <dgm:t>
        <a:bodyPr anchor="t"/>
        <a:lstStyle/>
        <a:p>
          <a:r>
            <a:rPr lang="en-US" sz="2000" b="1" dirty="0" smtClean="0"/>
            <a:t>GOAL 2  </a:t>
          </a:r>
        </a:p>
        <a:p>
          <a:r>
            <a:rPr lang="en-US" sz="2000" b="1" dirty="0" smtClean="0"/>
            <a:t>Optimize Student Success for Work and Life</a:t>
          </a:r>
          <a:endParaRPr lang="en-US" sz="2000" dirty="0"/>
        </a:p>
      </dgm:t>
    </dgm:pt>
    <dgm:pt modelId="{23E0E4BD-F824-42FA-9B9C-E5A9287551B0}" type="parTrans" cxnId="{01687586-E478-4676-BD72-8317C7974418}">
      <dgm:prSet/>
      <dgm:spPr/>
      <dgm:t>
        <a:bodyPr/>
        <a:lstStyle/>
        <a:p>
          <a:endParaRPr lang="en-US"/>
        </a:p>
      </dgm:t>
    </dgm:pt>
    <dgm:pt modelId="{F3115054-96D8-42E2-AD5C-FC57498C917E}" type="sibTrans" cxnId="{01687586-E478-4676-BD72-8317C7974418}">
      <dgm:prSet/>
      <dgm:spPr/>
      <dgm:t>
        <a:bodyPr/>
        <a:lstStyle/>
        <a:p>
          <a:endParaRPr lang="en-US"/>
        </a:p>
      </dgm:t>
    </dgm:pt>
    <dgm:pt modelId="{04501095-3E5E-48CB-A03C-D25C51A4DD5E}">
      <dgm:prSet custT="1"/>
      <dgm:spPr>
        <a:solidFill>
          <a:srgbClr val="0070C0">
            <a:alpha val="90000"/>
          </a:srgbClr>
        </a:solidFill>
        <a:ln w="19050">
          <a:solidFill>
            <a:schemeClr val="bg1"/>
          </a:solidFill>
        </a:ln>
      </dgm:spPr>
      <dgm:t>
        <a:bodyPr anchor="t"/>
        <a:lstStyle/>
        <a:p>
          <a:r>
            <a:rPr lang="en-US" sz="2000" b="1" dirty="0" smtClean="0"/>
            <a:t>GOAL 3 </a:t>
          </a:r>
        </a:p>
        <a:p>
          <a:r>
            <a:rPr lang="en-US" sz="2000" b="1" dirty="0" smtClean="0"/>
            <a:t>Drive Change and Improvement through Investment and Innovation</a:t>
          </a:r>
          <a:endParaRPr lang="en-US" sz="2000" dirty="0"/>
        </a:p>
      </dgm:t>
    </dgm:pt>
    <dgm:pt modelId="{2F9ECC7A-21C5-462D-8E96-EC2DB3D0B2F8}" type="parTrans" cxnId="{316A0696-13CD-45ED-9EA9-A680582F02A5}">
      <dgm:prSet/>
      <dgm:spPr/>
      <dgm:t>
        <a:bodyPr/>
        <a:lstStyle/>
        <a:p>
          <a:endParaRPr lang="en-US"/>
        </a:p>
      </dgm:t>
    </dgm:pt>
    <dgm:pt modelId="{212AE470-3E78-4DE9-AD6E-9585E9DF07DD}" type="sibTrans" cxnId="{316A0696-13CD-45ED-9EA9-A680582F02A5}">
      <dgm:prSet/>
      <dgm:spPr/>
      <dgm:t>
        <a:bodyPr/>
        <a:lstStyle/>
        <a:p>
          <a:endParaRPr lang="en-US"/>
        </a:p>
      </dgm:t>
    </dgm:pt>
    <dgm:pt modelId="{5C1E26B2-6E07-4B1E-A404-62BE16577E2A}">
      <dgm:prSet custT="1"/>
      <dgm:spPr>
        <a:solidFill>
          <a:srgbClr val="0070C0">
            <a:alpha val="90000"/>
          </a:srgbClr>
        </a:solidFill>
        <a:ln w="19050">
          <a:solidFill>
            <a:schemeClr val="bg1"/>
          </a:solidFill>
        </a:ln>
      </dgm:spPr>
      <dgm:t>
        <a:bodyPr anchor="t"/>
        <a:lstStyle/>
        <a:p>
          <a:r>
            <a:rPr lang="en-US" sz="2000" b="1" dirty="0" smtClean="0"/>
            <a:t>GOAL 4  </a:t>
          </a:r>
        </a:p>
        <a:p>
          <a:r>
            <a:rPr lang="en-US" sz="2000" b="1" dirty="0" smtClean="0"/>
            <a:t>Advance the Economic and Cultural Prosperity of the Commonwealth and its Regions</a:t>
          </a:r>
          <a:endParaRPr lang="en-US" sz="2000" dirty="0"/>
        </a:p>
      </dgm:t>
    </dgm:pt>
    <dgm:pt modelId="{B151B3D2-81A3-4394-B80C-E53244A972DD}" type="parTrans" cxnId="{487227C2-84C5-494F-9BA6-C6D4CCE9747C}">
      <dgm:prSet/>
      <dgm:spPr/>
      <dgm:t>
        <a:bodyPr/>
        <a:lstStyle/>
        <a:p>
          <a:endParaRPr lang="en-US"/>
        </a:p>
      </dgm:t>
    </dgm:pt>
    <dgm:pt modelId="{FA3F8BBF-FB38-4ED2-B4E2-3A1E43E61BB7}" type="sibTrans" cxnId="{487227C2-84C5-494F-9BA6-C6D4CCE9747C}">
      <dgm:prSet/>
      <dgm:spPr/>
      <dgm:t>
        <a:bodyPr/>
        <a:lstStyle/>
        <a:p>
          <a:endParaRPr lang="en-US"/>
        </a:p>
      </dgm:t>
    </dgm:pt>
    <dgm:pt modelId="{24179222-14A7-4A50-BFE2-57C8104A3901}" type="pres">
      <dgm:prSet presAssocID="{FC69B840-A318-43DE-9325-603FFBC632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8346D5-B137-430E-B0AF-9DBCC46A0C5D}" type="pres">
      <dgm:prSet presAssocID="{D8B8AD55-D22F-4E05-802F-42FB5D19AE4F}" presName="hierRoot1" presStyleCnt="0">
        <dgm:presLayoutVars>
          <dgm:hierBranch val="init"/>
        </dgm:presLayoutVars>
      </dgm:prSet>
      <dgm:spPr/>
    </dgm:pt>
    <dgm:pt modelId="{1A5B8941-F3F1-49FE-895A-8F47E2744F41}" type="pres">
      <dgm:prSet presAssocID="{D8B8AD55-D22F-4E05-802F-42FB5D19AE4F}" presName="rootComposite1" presStyleCnt="0"/>
      <dgm:spPr/>
    </dgm:pt>
    <dgm:pt modelId="{38D08A4C-E276-4888-B287-AD1E8B6C11C3}" type="pres">
      <dgm:prSet presAssocID="{D8B8AD55-D22F-4E05-802F-42FB5D19AE4F}" presName="rootText1" presStyleLbl="node0" presStyleIdx="0" presStyleCnt="1" custScaleX="413180" custScaleY="137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8083C-15D4-4B09-B5C0-C5C1E2B136A4}" type="pres">
      <dgm:prSet presAssocID="{D8B8AD55-D22F-4E05-802F-42FB5D19AE4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93EC977-004C-4A2E-B788-E8E76FCAF11E}" type="pres">
      <dgm:prSet presAssocID="{D8B8AD55-D22F-4E05-802F-42FB5D19AE4F}" presName="hierChild2" presStyleCnt="0"/>
      <dgm:spPr/>
    </dgm:pt>
    <dgm:pt modelId="{145122B2-912B-4315-9ACE-05276B9F706D}" type="pres">
      <dgm:prSet presAssocID="{3AEA83CD-72A0-466A-A8D6-5C510C5CB40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D94EF18-EC41-4691-B7C3-AE7B43B81DE8}" type="pres">
      <dgm:prSet presAssocID="{F90D0F80-1BB0-4B76-9270-BAA66B3C2226}" presName="hierRoot2" presStyleCnt="0">
        <dgm:presLayoutVars>
          <dgm:hierBranch val="init"/>
        </dgm:presLayoutVars>
      </dgm:prSet>
      <dgm:spPr/>
    </dgm:pt>
    <dgm:pt modelId="{C4C4E389-84E2-4D37-BA80-B484D6341731}" type="pres">
      <dgm:prSet presAssocID="{F90D0F80-1BB0-4B76-9270-BAA66B3C2226}" presName="rootComposite" presStyleCnt="0"/>
      <dgm:spPr/>
    </dgm:pt>
    <dgm:pt modelId="{054AB407-C8F8-444C-9910-0F902A824DF5}" type="pres">
      <dgm:prSet presAssocID="{F90D0F80-1BB0-4B76-9270-BAA66B3C2226}" presName="rootText" presStyleLbl="node2" presStyleIdx="0" presStyleCnt="4" custScaleX="102299" custScaleY="259430" custLinFactNeighborX="1367" custLinFactNeighborY="-1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733B0-1FCD-4985-9F3F-AC0FF2F5FEB9}" type="pres">
      <dgm:prSet presAssocID="{F90D0F80-1BB0-4B76-9270-BAA66B3C2226}" presName="rootConnector" presStyleLbl="node2" presStyleIdx="0" presStyleCnt="4"/>
      <dgm:spPr/>
      <dgm:t>
        <a:bodyPr/>
        <a:lstStyle/>
        <a:p>
          <a:endParaRPr lang="en-US"/>
        </a:p>
      </dgm:t>
    </dgm:pt>
    <dgm:pt modelId="{66733F7A-96A3-40BB-86D8-2706EF8C2963}" type="pres">
      <dgm:prSet presAssocID="{F90D0F80-1BB0-4B76-9270-BAA66B3C2226}" presName="hierChild4" presStyleCnt="0"/>
      <dgm:spPr/>
    </dgm:pt>
    <dgm:pt modelId="{973761A6-FA29-4D9E-967F-35F9CD180A83}" type="pres">
      <dgm:prSet presAssocID="{F90D0F80-1BB0-4B76-9270-BAA66B3C2226}" presName="hierChild5" presStyleCnt="0"/>
      <dgm:spPr/>
    </dgm:pt>
    <dgm:pt modelId="{69A8A8BC-E3CE-474E-A871-C53CB5CD488A}" type="pres">
      <dgm:prSet presAssocID="{23E0E4BD-F824-42FA-9B9C-E5A9287551B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420332C-5C32-4EB7-8D77-EABC9B7D10A0}" type="pres">
      <dgm:prSet presAssocID="{0392A97F-F243-43BC-8D1E-3561D9B39990}" presName="hierRoot2" presStyleCnt="0">
        <dgm:presLayoutVars>
          <dgm:hierBranch val="init"/>
        </dgm:presLayoutVars>
      </dgm:prSet>
      <dgm:spPr/>
    </dgm:pt>
    <dgm:pt modelId="{FA88FDB4-207B-4496-83A6-26A53BE9A1E3}" type="pres">
      <dgm:prSet presAssocID="{0392A97F-F243-43BC-8D1E-3561D9B39990}" presName="rootComposite" presStyleCnt="0"/>
      <dgm:spPr/>
    </dgm:pt>
    <dgm:pt modelId="{5AD40570-1398-4E4B-8B65-9D9FE60CC075}" type="pres">
      <dgm:prSet presAssocID="{0392A97F-F243-43BC-8D1E-3561D9B39990}" presName="rootText" presStyleLbl="node2" presStyleIdx="1" presStyleCnt="4" custScaleX="95850" custScaleY="259430" custLinFactNeighborX="-2081" custLinFactNeighborY="-1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39AE4C-3A44-4CC2-B70D-4F474CC82FFF}" type="pres">
      <dgm:prSet presAssocID="{0392A97F-F243-43BC-8D1E-3561D9B39990}" presName="rootConnector" presStyleLbl="node2" presStyleIdx="1" presStyleCnt="4"/>
      <dgm:spPr/>
      <dgm:t>
        <a:bodyPr/>
        <a:lstStyle/>
        <a:p>
          <a:endParaRPr lang="en-US"/>
        </a:p>
      </dgm:t>
    </dgm:pt>
    <dgm:pt modelId="{A6CB47D3-0605-469F-AF30-574FA90C3E1C}" type="pres">
      <dgm:prSet presAssocID="{0392A97F-F243-43BC-8D1E-3561D9B39990}" presName="hierChild4" presStyleCnt="0"/>
      <dgm:spPr/>
    </dgm:pt>
    <dgm:pt modelId="{CC7D7791-6154-44D6-9EDA-995FA9485666}" type="pres">
      <dgm:prSet presAssocID="{0392A97F-F243-43BC-8D1E-3561D9B39990}" presName="hierChild5" presStyleCnt="0"/>
      <dgm:spPr/>
    </dgm:pt>
    <dgm:pt modelId="{127D23E2-C2C8-4F66-921A-1CE6C53E0EEF}" type="pres">
      <dgm:prSet presAssocID="{2F9ECC7A-21C5-462D-8E96-EC2DB3D0B2F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5BD4544-548C-4114-8635-313FB046DF45}" type="pres">
      <dgm:prSet presAssocID="{04501095-3E5E-48CB-A03C-D25C51A4DD5E}" presName="hierRoot2" presStyleCnt="0">
        <dgm:presLayoutVars>
          <dgm:hierBranch val="init"/>
        </dgm:presLayoutVars>
      </dgm:prSet>
      <dgm:spPr/>
    </dgm:pt>
    <dgm:pt modelId="{B721DB65-8F41-440A-B96A-6D30A60DEA80}" type="pres">
      <dgm:prSet presAssocID="{04501095-3E5E-48CB-A03C-D25C51A4DD5E}" presName="rootComposite" presStyleCnt="0"/>
      <dgm:spPr/>
    </dgm:pt>
    <dgm:pt modelId="{EC7C06A3-F672-4948-B72C-D6A364DE26BE}" type="pres">
      <dgm:prSet presAssocID="{04501095-3E5E-48CB-A03C-D25C51A4DD5E}" presName="rootText" presStyleLbl="node2" presStyleIdx="2" presStyleCnt="4" custScaleX="107596" custScaleY="259430" custLinFactNeighborX="2306" custLinFactNeighborY="-1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6C6A99-328D-404D-AB8A-5F5C654ABF01}" type="pres">
      <dgm:prSet presAssocID="{04501095-3E5E-48CB-A03C-D25C51A4DD5E}" presName="rootConnector" presStyleLbl="node2" presStyleIdx="2" presStyleCnt="4"/>
      <dgm:spPr/>
      <dgm:t>
        <a:bodyPr/>
        <a:lstStyle/>
        <a:p>
          <a:endParaRPr lang="en-US"/>
        </a:p>
      </dgm:t>
    </dgm:pt>
    <dgm:pt modelId="{BD637E16-FB43-49A6-B7A9-41FB6886B6B1}" type="pres">
      <dgm:prSet presAssocID="{04501095-3E5E-48CB-A03C-D25C51A4DD5E}" presName="hierChild4" presStyleCnt="0"/>
      <dgm:spPr/>
    </dgm:pt>
    <dgm:pt modelId="{C137D237-BE49-4D10-81B4-8C44569707DE}" type="pres">
      <dgm:prSet presAssocID="{04501095-3E5E-48CB-A03C-D25C51A4DD5E}" presName="hierChild5" presStyleCnt="0"/>
      <dgm:spPr/>
    </dgm:pt>
    <dgm:pt modelId="{8176742F-4B11-4690-B22A-8426A4C0619E}" type="pres">
      <dgm:prSet presAssocID="{B151B3D2-81A3-4394-B80C-E53244A972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D081B2BD-4881-42BC-9474-DA4EF3E698E9}" type="pres">
      <dgm:prSet presAssocID="{5C1E26B2-6E07-4B1E-A404-62BE16577E2A}" presName="hierRoot2" presStyleCnt="0">
        <dgm:presLayoutVars>
          <dgm:hierBranch val="init"/>
        </dgm:presLayoutVars>
      </dgm:prSet>
      <dgm:spPr/>
    </dgm:pt>
    <dgm:pt modelId="{A367B5D0-1EB8-42A7-A8C6-26FA680E483E}" type="pres">
      <dgm:prSet presAssocID="{5C1E26B2-6E07-4B1E-A404-62BE16577E2A}" presName="rootComposite" presStyleCnt="0"/>
      <dgm:spPr/>
    </dgm:pt>
    <dgm:pt modelId="{FBE5F6E4-02E4-4669-A515-95DDB02EFCF1}" type="pres">
      <dgm:prSet presAssocID="{5C1E26B2-6E07-4B1E-A404-62BE16577E2A}" presName="rootText" presStyleLbl="node2" presStyleIdx="3" presStyleCnt="4" custScaleY="259430" custLinFactNeighborX="-1012" custLinFactNeighborY="-1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FADB1-33F7-4240-8B74-B749E8905852}" type="pres">
      <dgm:prSet presAssocID="{5C1E26B2-6E07-4B1E-A404-62BE16577E2A}" presName="rootConnector" presStyleLbl="node2" presStyleIdx="3" presStyleCnt="4"/>
      <dgm:spPr/>
      <dgm:t>
        <a:bodyPr/>
        <a:lstStyle/>
        <a:p>
          <a:endParaRPr lang="en-US"/>
        </a:p>
      </dgm:t>
    </dgm:pt>
    <dgm:pt modelId="{E807BB04-35D9-4809-A91C-B96E33724CFA}" type="pres">
      <dgm:prSet presAssocID="{5C1E26B2-6E07-4B1E-A404-62BE16577E2A}" presName="hierChild4" presStyleCnt="0"/>
      <dgm:spPr/>
    </dgm:pt>
    <dgm:pt modelId="{5EB13F71-079F-44E4-8A8C-624D3B1D86E9}" type="pres">
      <dgm:prSet presAssocID="{5C1E26B2-6E07-4B1E-A404-62BE16577E2A}" presName="hierChild5" presStyleCnt="0"/>
      <dgm:spPr/>
    </dgm:pt>
    <dgm:pt modelId="{D4C92A07-C33A-469D-A73D-40B524FDDBE7}" type="pres">
      <dgm:prSet presAssocID="{D8B8AD55-D22F-4E05-802F-42FB5D19AE4F}" presName="hierChild3" presStyleCnt="0"/>
      <dgm:spPr/>
    </dgm:pt>
  </dgm:ptLst>
  <dgm:cxnLst>
    <dgm:cxn modelId="{97C404D9-B4BA-42A0-B543-418BB2AF980E}" type="presOf" srcId="{04501095-3E5E-48CB-A03C-D25C51A4DD5E}" destId="{EC7C06A3-F672-4948-B72C-D6A364DE26BE}" srcOrd="0" destOrd="0" presId="urn:microsoft.com/office/officeart/2005/8/layout/orgChart1"/>
    <dgm:cxn modelId="{2D93288D-91E9-408F-967C-4201866819A8}" type="presOf" srcId="{F90D0F80-1BB0-4B76-9270-BAA66B3C2226}" destId="{681733B0-1FCD-4985-9F3F-AC0FF2F5FEB9}" srcOrd="1" destOrd="0" presId="urn:microsoft.com/office/officeart/2005/8/layout/orgChart1"/>
    <dgm:cxn modelId="{41904702-4056-453C-A7E3-4311AF3257DD}" type="presOf" srcId="{5C1E26B2-6E07-4B1E-A404-62BE16577E2A}" destId="{FBE5F6E4-02E4-4669-A515-95DDB02EFCF1}" srcOrd="0" destOrd="0" presId="urn:microsoft.com/office/officeart/2005/8/layout/orgChart1"/>
    <dgm:cxn modelId="{316A0696-13CD-45ED-9EA9-A680582F02A5}" srcId="{D8B8AD55-D22F-4E05-802F-42FB5D19AE4F}" destId="{04501095-3E5E-48CB-A03C-D25C51A4DD5E}" srcOrd="2" destOrd="0" parTransId="{2F9ECC7A-21C5-462D-8E96-EC2DB3D0B2F8}" sibTransId="{212AE470-3E78-4DE9-AD6E-9585E9DF07DD}"/>
    <dgm:cxn modelId="{F7959A43-41CD-4B42-934C-2AF8581A351E}" type="presOf" srcId="{D8B8AD55-D22F-4E05-802F-42FB5D19AE4F}" destId="{59F8083C-15D4-4B09-B5C0-C5C1E2B136A4}" srcOrd="1" destOrd="0" presId="urn:microsoft.com/office/officeart/2005/8/layout/orgChart1"/>
    <dgm:cxn modelId="{096EE387-3F84-47DD-A67B-562EF4CF7332}" type="presOf" srcId="{0392A97F-F243-43BC-8D1E-3561D9B39990}" destId="{5AD40570-1398-4E4B-8B65-9D9FE60CC075}" srcOrd="0" destOrd="0" presId="urn:microsoft.com/office/officeart/2005/8/layout/orgChart1"/>
    <dgm:cxn modelId="{8489C44F-ABDF-495F-8BBF-53A4D62240C7}" type="presOf" srcId="{F90D0F80-1BB0-4B76-9270-BAA66B3C2226}" destId="{054AB407-C8F8-444C-9910-0F902A824DF5}" srcOrd="0" destOrd="0" presId="urn:microsoft.com/office/officeart/2005/8/layout/orgChart1"/>
    <dgm:cxn modelId="{A535FF00-1503-4F3E-A5FB-35D2D576CE70}" srcId="{FC69B840-A318-43DE-9325-603FFBC63277}" destId="{D8B8AD55-D22F-4E05-802F-42FB5D19AE4F}" srcOrd="0" destOrd="0" parTransId="{2264CFCF-E818-4D4C-8D2C-1E788BFBB0FF}" sibTransId="{42F379FF-645D-4FEC-B378-60665C118D78}"/>
    <dgm:cxn modelId="{C52DD83C-8BFE-440B-A13A-B6F02EE9AA45}" srcId="{D8B8AD55-D22F-4E05-802F-42FB5D19AE4F}" destId="{F90D0F80-1BB0-4B76-9270-BAA66B3C2226}" srcOrd="0" destOrd="0" parTransId="{3AEA83CD-72A0-466A-A8D6-5C510C5CB406}" sibTransId="{3303AB05-88AA-4A43-B66A-B131191DCE72}"/>
    <dgm:cxn modelId="{9A72501F-8861-44EB-B5D9-2A3C7BCDE2CF}" type="presOf" srcId="{B151B3D2-81A3-4394-B80C-E53244A972DD}" destId="{8176742F-4B11-4690-B22A-8426A4C0619E}" srcOrd="0" destOrd="0" presId="urn:microsoft.com/office/officeart/2005/8/layout/orgChart1"/>
    <dgm:cxn modelId="{2AEEEC9E-1F13-47D2-8BFE-B284C7DA7E56}" type="presOf" srcId="{2F9ECC7A-21C5-462D-8E96-EC2DB3D0B2F8}" destId="{127D23E2-C2C8-4F66-921A-1CE6C53E0EEF}" srcOrd="0" destOrd="0" presId="urn:microsoft.com/office/officeart/2005/8/layout/orgChart1"/>
    <dgm:cxn modelId="{9E18764A-DD5C-4782-9D02-30CB9708B992}" type="presOf" srcId="{5C1E26B2-6E07-4B1E-A404-62BE16577E2A}" destId="{EACFADB1-33F7-4240-8B74-B749E8905852}" srcOrd="1" destOrd="0" presId="urn:microsoft.com/office/officeart/2005/8/layout/orgChart1"/>
    <dgm:cxn modelId="{447DF1CA-6CDE-4A92-9885-A35CC3FE13FA}" type="presOf" srcId="{D8B8AD55-D22F-4E05-802F-42FB5D19AE4F}" destId="{38D08A4C-E276-4888-B287-AD1E8B6C11C3}" srcOrd="0" destOrd="0" presId="urn:microsoft.com/office/officeart/2005/8/layout/orgChart1"/>
    <dgm:cxn modelId="{02BCA705-830A-4EB2-B775-584694B9453D}" type="presOf" srcId="{0392A97F-F243-43BC-8D1E-3561D9B39990}" destId="{2E39AE4C-3A44-4CC2-B70D-4F474CC82FFF}" srcOrd="1" destOrd="0" presId="urn:microsoft.com/office/officeart/2005/8/layout/orgChart1"/>
    <dgm:cxn modelId="{81E4E932-4812-482E-A76F-8CD0BD8CFDD6}" type="presOf" srcId="{04501095-3E5E-48CB-A03C-D25C51A4DD5E}" destId="{726C6A99-328D-404D-AB8A-5F5C654ABF01}" srcOrd="1" destOrd="0" presId="urn:microsoft.com/office/officeart/2005/8/layout/orgChart1"/>
    <dgm:cxn modelId="{FA60DE0A-57BB-40DB-B519-2C6209673C68}" type="presOf" srcId="{3AEA83CD-72A0-466A-A8D6-5C510C5CB406}" destId="{145122B2-912B-4315-9ACE-05276B9F706D}" srcOrd="0" destOrd="0" presId="urn:microsoft.com/office/officeart/2005/8/layout/orgChart1"/>
    <dgm:cxn modelId="{790DA02D-498A-4150-B781-EDEB71C4BA61}" type="presOf" srcId="{FC69B840-A318-43DE-9325-603FFBC63277}" destId="{24179222-14A7-4A50-BFE2-57C8104A3901}" srcOrd="0" destOrd="0" presId="urn:microsoft.com/office/officeart/2005/8/layout/orgChart1"/>
    <dgm:cxn modelId="{01687586-E478-4676-BD72-8317C7974418}" srcId="{D8B8AD55-D22F-4E05-802F-42FB5D19AE4F}" destId="{0392A97F-F243-43BC-8D1E-3561D9B39990}" srcOrd="1" destOrd="0" parTransId="{23E0E4BD-F824-42FA-9B9C-E5A9287551B0}" sibTransId="{F3115054-96D8-42E2-AD5C-FC57498C917E}"/>
    <dgm:cxn modelId="{ED49D631-4C46-4383-9F9F-709A7E326EEC}" type="presOf" srcId="{23E0E4BD-F824-42FA-9B9C-E5A9287551B0}" destId="{69A8A8BC-E3CE-474E-A871-C53CB5CD488A}" srcOrd="0" destOrd="0" presId="urn:microsoft.com/office/officeart/2005/8/layout/orgChart1"/>
    <dgm:cxn modelId="{487227C2-84C5-494F-9BA6-C6D4CCE9747C}" srcId="{D8B8AD55-D22F-4E05-802F-42FB5D19AE4F}" destId="{5C1E26B2-6E07-4B1E-A404-62BE16577E2A}" srcOrd="3" destOrd="0" parTransId="{B151B3D2-81A3-4394-B80C-E53244A972DD}" sibTransId="{FA3F8BBF-FB38-4ED2-B4E2-3A1E43E61BB7}"/>
    <dgm:cxn modelId="{BB4C9734-3F88-4415-983E-2C966BA11270}" type="presParOf" srcId="{24179222-14A7-4A50-BFE2-57C8104A3901}" destId="{648346D5-B137-430E-B0AF-9DBCC46A0C5D}" srcOrd="0" destOrd="0" presId="urn:microsoft.com/office/officeart/2005/8/layout/orgChart1"/>
    <dgm:cxn modelId="{DD8A3ABC-CA30-4273-A61E-3C6DE0A5FDD9}" type="presParOf" srcId="{648346D5-B137-430E-B0AF-9DBCC46A0C5D}" destId="{1A5B8941-F3F1-49FE-895A-8F47E2744F41}" srcOrd="0" destOrd="0" presId="urn:microsoft.com/office/officeart/2005/8/layout/orgChart1"/>
    <dgm:cxn modelId="{E72E3EEE-2956-477D-A91A-446BEAA09F0A}" type="presParOf" srcId="{1A5B8941-F3F1-49FE-895A-8F47E2744F41}" destId="{38D08A4C-E276-4888-B287-AD1E8B6C11C3}" srcOrd="0" destOrd="0" presId="urn:microsoft.com/office/officeart/2005/8/layout/orgChart1"/>
    <dgm:cxn modelId="{26686F72-8DDA-4A96-BF1E-B13111F5A460}" type="presParOf" srcId="{1A5B8941-F3F1-49FE-895A-8F47E2744F41}" destId="{59F8083C-15D4-4B09-B5C0-C5C1E2B136A4}" srcOrd="1" destOrd="0" presId="urn:microsoft.com/office/officeart/2005/8/layout/orgChart1"/>
    <dgm:cxn modelId="{6A6D89BF-4098-48F7-BBE8-E35F9E79AD65}" type="presParOf" srcId="{648346D5-B137-430E-B0AF-9DBCC46A0C5D}" destId="{393EC977-004C-4A2E-B788-E8E76FCAF11E}" srcOrd="1" destOrd="0" presId="urn:microsoft.com/office/officeart/2005/8/layout/orgChart1"/>
    <dgm:cxn modelId="{3EFDBA8C-EF52-41F0-85B4-39470DE70E4D}" type="presParOf" srcId="{393EC977-004C-4A2E-B788-E8E76FCAF11E}" destId="{145122B2-912B-4315-9ACE-05276B9F706D}" srcOrd="0" destOrd="0" presId="urn:microsoft.com/office/officeart/2005/8/layout/orgChart1"/>
    <dgm:cxn modelId="{8A7C475A-773A-4D11-8145-B34983392D70}" type="presParOf" srcId="{393EC977-004C-4A2E-B788-E8E76FCAF11E}" destId="{BD94EF18-EC41-4691-B7C3-AE7B43B81DE8}" srcOrd="1" destOrd="0" presId="urn:microsoft.com/office/officeart/2005/8/layout/orgChart1"/>
    <dgm:cxn modelId="{5E7AB42A-7B5B-4311-83B2-E517D9C1F8FA}" type="presParOf" srcId="{BD94EF18-EC41-4691-B7C3-AE7B43B81DE8}" destId="{C4C4E389-84E2-4D37-BA80-B484D6341731}" srcOrd="0" destOrd="0" presId="urn:microsoft.com/office/officeart/2005/8/layout/orgChart1"/>
    <dgm:cxn modelId="{3FE3E753-4D7B-4E3C-9B0C-F00D1043C6CD}" type="presParOf" srcId="{C4C4E389-84E2-4D37-BA80-B484D6341731}" destId="{054AB407-C8F8-444C-9910-0F902A824DF5}" srcOrd="0" destOrd="0" presId="urn:microsoft.com/office/officeart/2005/8/layout/orgChart1"/>
    <dgm:cxn modelId="{BB5045D5-5E88-4140-8E1A-A6A206DC5191}" type="presParOf" srcId="{C4C4E389-84E2-4D37-BA80-B484D6341731}" destId="{681733B0-1FCD-4985-9F3F-AC0FF2F5FEB9}" srcOrd="1" destOrd="0" presId="urn:microsoft.com/office/officeart/2005/8/layout/orgChart1"/>
    <dgm:cxn modelId="{A4EE0563-B405-4341-BC17-055EF8E9124D}" type="presParOf" srcId="{BD94EF18-EC41-4691-B7C3-AE7B43B81DE8}" destId="{66733F7A-96A3-40BB-86D8-2706EF8C2963}" srcOrd="1" destOrd="0" presId="urn:microsoft.com/office/officeart/2005/8/layout/orgChart1"/>
    <dgm:cxn modelId="{F9003E9F-D29B-4ABC-A179-C0ECB916FAAF}" type="presParOf" srcId="{BD94EF18-EC41-4691-B7C3-AE7B43B81DE8}" destId="{973761A6-FA29-4D9E-967F-35F9CD180A83}" srcOrd="2" destOrd="0" presId="urn:microsoft.com/office/officeart/2005/8/layout/orgChart1"/>
    <dgm:cxn modelId="{B48E35CC-B319-4AF9-9256-4BFC161A33EB}" type="presParOf" srcId="{393EC977-004C-4A2E-B788-E8E76FCAF11E}" destId="{69A8A8BC-E3CE-474E-A871-C53CB5CD488A}" srcOrd="2" destOrd="0" presId="urn:microsoft.com/office/officeart/2005/8/layout/orgChart1"/>
    <dgm:cxn modelId="{840D16C1-45FA-417B-88DC-42CC6C03F0FD}" type="presParOf" srcId="{393EC977-004C-4A2E-B788-E8E76FCAF11E}" destId="{4420332C-5C32-4EB7-8D77-EABC9B7D10A0}" srcOrd="3" destOrd="0" presId="urn:microsoft.com/office/officeart/2005/8/layout/orgChart1"/>
    <dgm:cxn modelId="{CBC06E21-ECBD-4C13-BB8E-8BA613526468}" type="presParOf" srcId="{4420332C-5C32-4EB7-8D77-EABC9B7D10A0}" destId="{FA88FDB4-207B-4496-83A6-26A53BE9A1E3}" srcOrd="0" destOrd="0" presId="urn:microsoft.com/office/officeart/2005/8/layout/orgChart1"/>
    <dgm:cxn modelId="{88CF2D09-B74F-4223-961D-E485DE25D520}" type="presParOf" srcId="{FA88FDB4-207B-4496-83A6-26A53BE9A1E3}" destId="{5AD40570-1398-4E4B-8B65-9D9FE60CC075}" srcOrd="0" destOrd="0" presId="urn:microsoft.com/office/officeart/2005/8/layout/orgChart1"/>
    <dgm:cxn modelId="{4AB58283-02AE-4112-8D9B-E2BE55DCB13A}" type="presParOf" srcId="{FA88FDB4-207B-4496-83A6-26A53BE9A1E3}" destId="{2E39AE4C-3A44-4CC2-B70D-4F474CC82FFF}" srcOrd="1" destOrd="0" presId="urn:microsoft.com/office/officeart/2005/8/layout/orgChart1"/>
    <dgm:cxn modelId="{6F0F14C3-52AE-4061-B1FA-4B1163D8B49E}" type="presParOf" srcId="{4420332C-5C32-4EB7-8D77-EABC9B7D10A0}" destId="{A6CB47D3-0605-469F-AF30-574FA90C3E1C}" srcOrd="1" destOrd="0" presId="urn:microsoft.com/office/officeart/2005/8/layout/orgChart1"/>
    <dgm:cxn modelId="{5340C089-71DB-4855-8D93-4768FD2392B3}" type="presParOf" srcId="{4420332C-5C32-4EB7-8D77-EABC9B7D10A0}" destId="{CC7D7791-6154-44D6-9EDA-995FA9485666}" srcOrd="2" destOrd="0" presId="urn:microsoft.com/office/officeart/2005/8/layout/orgChart1"/>
    <dgm:cxn modelId="{68A4B874-B430-4D8F-9DEE-9117EE8AF50C}" type="presParOf" srcId="{393EC977-004C-4A2E-B788-E8E76FCAF11E}" destId="{127D23E2-C2C8-4F66-921A-1CE6C53E0EEF}" srcOrd="4" destOrd="0" presId="urn:microsoft.com/office/officeart/2005/8/layout/orgChart1"/>
    <dgm:cxn modelId="{3B3C92D7-48D0-4E58-81E0-7F02D47AEFC6}" type="presParOf" srcId="{393EC977-004C-4A2E-B788-E8E76FCAF11E}" destId="{F5BD4544-548C-4114-8635-313FB046DF45}" srcOrd="5" destOrd="0" presId="urn:microsoft.com/office/officeart/2005/8/layout/orgChart1"/>
    <dgm:cxn modelId="{4E3B7FB4-5B0F-4F35-956D-E4C72E9CA2AB}" type="presParOf" srcId="{F5BD4544-548C-4114-8635-313FB046DF45}" destId="{B721DB65-8F41-440A-B96A-6D30A60DEA80}" srcOrd="0" destOrd="0" presId="urn:microsoft.com/office/officeart/2005/8/layout/orgChart1"/>
    <dgm:cxn modelId="{F51AD28C-AA8E-4F5B-96B4-3EB59DD03D42}" type="presParOf" srcId="{B721DB65-8F41-440A-B96A-6D30A60DEA80}" destId="{EC7C06A3-F672-4948-B72C-D6A364DE26BE}" srcOrd="0" destOrd="0" presId="urn:microsoft.com/office/officeart/2005/8/layout/orgChart1"/>
    <dgm:cxn modelId="{83FE992D-6222-4083-A49B-31C7B7A344F3}" type="presParOf" srcId="{B721DB65-8F41-440A-B96A-6D30A60DEA80}" destId="{726C6A99-328D-404D-AB8A-5F5C654ABF01}" srcOrd="1" destOrd="0" presId="urn:microsoft.com/office/officeart/2005/8/layout/orgChart1"/>
    <dgm:cxn modelId="{96363E49-EAEE-4514-8D45-DE3140F1A81F}" type="presParOf" srcId="{F5BD4544-548C-4114-8635-313FB046DF45}" destId="{BD637E16-FB43-49A6-B7A9-41FB6886B6B1}" srcOrd="1" destOrd="0" presId="urn:microsoft.com/office/officeart/2005/8/layout/orgChart1"/>
    <dgm:cxn modelId="{3CB1CCBD-0890-4C70-9345-BF09248E5671}" type="presParOf" srcId="{F5BD4544-548C-4114-8635-313FB046DF45}" destId="{C137D237-BE49-4D10-81B4-8C44569707DE}" srcOrd="2" destOrd="0" presId="urn:microsoft.com/office/officeart/2005/8/layout/orgChart1"/>
    <dgm:cxn modelId="{31898DFC-27E3-494B-938F-1F252E0B0661}" type="presParOf" srcId="{393EC977-004C-4A2E-B788-E8E76FCAF11E}" destId="{8176742F-4B11-4690-B22A-8426A4C0619E}" srcOrd="6" destOrd="0" presId="urn:microsoft.com/office/officeart/2005/8/layout/orgChart1"/>
    <dgm:cxn modelId="{CC889C4C-FDD2-4683-AFD3-D559319FBBD4}" type="presParOf" srcId="{393EC977-004C-4A2E-B788-E8E76FCAF11E}" destId="{D081B2BD-4881-42BC-9474-DA4EF3E698E9}" srcOrd="7" destOrd="0" presId="urn:microsoft.com/office/officeart/2005/8/layout/orgChart1"/>
    <dgm:cxn modelId="{927A19B6-53C3-4219-8B37-34CE385B8DB8}" type="presParOf" srcId="{D081B2BD-4881-42BC-9474-DA4EF3E698E9}" destId="{A367B5D0-1EB8-42A7-A8C6-26FA680E483E}" srcOrd="0" destOrd="0" presId="urn:microsoft.com/office/officeart/2005/8/layout/orgChart1"/>
    <dgm:cxn modelId="{9C7DE93C-BBDF-4AB6-8E22-1E094B879BFF}" type="presParOf" srcId="{A367B5D0-1EB8-42A7-A8C6-26FA680E483E}" destId="{FBE5F6E4-02E4-4669-A515-95DDB02EFCF1}" srcOrd="0" destOrd="0" presId="urn:microsoft.com/office/officeart/2005/8/layout/orgChart1"/>
    <dgm:cxn modelId="{6648E8EE-F1A3-4A2E-A2D0-BDBF6B3FFEF3}" type="presParOf" srcId="{A367B5D0-1EB8-42A7-A8C6-26FA680E483E}" destId="{EACFADB1-33F7-4240-8B74-B749E8905852}" srcOrd="1" destOrd="0" presId="urn:microsoft.com/office/officeart/2005/8/layout/orgChart1"/>
    <dgm:cxn modelId="{78F0E472-2497-4F03-BB6D-1FD4497A8E93}" type="presParOf" srcId="{D081B2BD-4881-42BC-9474-DA4EF3E698E9}" destId="{E807BB04-35D9-4809-A91C-B96E33724CFA}" srcOrd="1" destOrd="0" presId="urn:microsoft.com/office/officeart/2005/8/layout/orgChart1"/>
    <dgm:cxn modelId="{09615A23-806D-419E-8B6C-BAF358DC5863}" type="presParOf" srcId="{D081B2BD-4881-42BC-9474-DA4EF3E698E9}" destId="{5EB13F71-079F-44E4-8A8C-624D3B1D86E9}" srcOrd="2" destOrd="0" presId="urn:microsoft.com/office/officeart/2005/8/layout/orgChart1"/>
    <dgm:cxn modelId="{6AD601BE-0C18-4B22-9180-0A2702E3C0A3}" type="presParOf" srcId="{648346D5-B137-430E-B0AF-9DBCC46A0C5D}" destId="{D4C92A07-C33A-469D-A73D-40B524FDD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9B840-A318-43DE-9325-603FFBC632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8AD55-D22F-4E05-802F-42FB5D19AE4F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b="1" dirty="0" smtClean="0"/>
            <a:t>Higher education in Virginia will advance postsecondary learning, research and public service that enhance the civic and financial health of the Commonwealth and the well-being of all its people.</a:t>
          </a:r>
          <a:endParaRPr lang="en-US" sz="2000" b="1" dirty="0"/>
        </a:p>
      </dgm:t>
    </dgm:pt>
    <dgm:pt modelId="{2264CFCF-E818-4D4C-8D2C-1E788BFBB0FF}" type="parTrans" cxnId="{A535FF00-1503-4F3E-A5FB-35D2D576CE70}">
      <dgm:prSet/>
      <dgm:spPr/>
      <dgm:t>
        <a:bodyPr/>
        <a:lstStyle/>
        <a:p>
          <a:endParaRPr lang="en-US"/>
        </a:p>
      </dgm:t>
    </dgm:pt>
    <dgm:pt modelId="{42F379FF-645D-4FEC-B378-60665C118D78}" type="sibTrans" cxnId="{A535FF00-1503-4F3E-A5FB-35D2D576CE70}">
      <dgm:prSet/>
      <dgm:spPr/>
      <dgm:t>
        <a:bodyPr/>
        <a:lstStyle/>
        <a:p>
          <a:endParaRPr lang="en-US"/>
        </a:p>
      </dgm:t>
    </dgm:pt>
    <dgm:pt modelId="{F90D0F80-1BB0-4B76-9270-BAA66B3C2226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pPr>
            <a:spcAft>
              <a:spcPct val="35000"/>
            </a:spcAft>
          </a:pPr>
          <a:r>
            <a:rPr lang="en-US" sz="2000" b="1" dirty="0" smtClean="0"/>
            <a:t>GOAL 1  </a:t>
          </a:r>
        </a:p>
        <a:p>
          <a:pPr>
            <a:spcAft>
              <a:spcPts val="0"/>
            </a:spcAft>
          </a:pPr>
          <a:r>
            <a:rPr lang="en-US" sz="2000" b="1" dirty="0" smtClean="0"/>
            <a:t>Provide Affordable </a:t>
          </a:r>
        </a:p>
        <a:p>
          <a:pPr>
            <a:spcAft>
              <a:spcPts val="0"/>
            </a:spcAft>
          </a:pPr>
          <a:r>
            <a:rPr lang="en-US" sz="2000" b="1" dirty="0" smtClean="0"/>
            <a:t>Access </a:t>
          </a:r>
        </a:p>
        <a:p>
          <a:pPr>
            <a:spcAft>
              <a:spcPts val="0"/>
            </a:spcAft>
          </a:pPr>
          <a:r>
            <a:rPr lang="en-US" sz="2000" b="1" dirty="0" smtClean="0"/>
            <a:t>for All</a:t>
          </a:r>
          <a:endParaRPr lang="en-US" sz="2000" dirty="0"/>
        </a:p>
      </dgm:t>
    </dgm:pt>
    <dgm:pt modelId="{3AEA83CD-72A0-466A-A8D6-5C510C5CB406}" type="parTrans" cxnId="{C52DD83C-8BFE-440B-A13A-B6F02EE9AA45}">
      <dgm:prSet/>
      <dgm:spPr/>
      <dgm:t>
        <a:bodyPr/>
        <a:lstStyle/>
        <a:p>
          <a:endParaRPr lang="en-US"/>
        </a:p>
      </dgm:t>
    </dgm:pt>
    <dgm:pt modelId="{3303AB05-88AA-4A43-B66A-B131191DCE72}" type="sibTrans" cxnId="{C52DD83C-8BFE-440B-A13A-B6F02EE9AA45}">
      <dgm:prSet/>
      <dgm:spPr/>
      <dgm:t>
        <a:bodyPr/>
        <a:lstStyle/>
        <a:p>
          <a:endParaRPr lang="en-US"/>
        </a:p>
      </dgm:t>
    </dgm:pt>
    <dgm:pt modelId="{0392A97F-F243-43BC-8D1E-3561D9B39990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r>
            <a:rPr lang="en-US" sz="2000" b="1" dirty="0" smtClean="0"/>
            <a:t>GOAL 2  </a:t>
          </a:r>
        </a:p>
        <a:p>
          <a:r>
            <a:rPr lang="en-US" sz="2000" b="1" dirty="0" smtClean="0"/>
            <a:t>Optimize Student Success for Work and Life</a:t>
          </a:r>
          <a:endParaRPr lang="en-US" sz="2000" dirty="0"/>
        </a:p>
      </dgm:t>
    </dgm:pt>
    <dgm:pt modelId="{23E0E4BD-F824-42FA-9B9C-E5A9287551B0}" type="parTrans" cxnId="{01687586-E478-4676-BD72-8317C7974418}">
      <dgm:prSet/>
      <dgm:spPr/>
      <dgm:t>
        <a:bodyPr/>
        <a:lstStyle/>
        <a:p>
          <a:endParaRPr lang="en-US"/>
        </a:p>
      </dgm:t>
    </dgm:pt>
    <dgm:pt modelId="{F3115054-96D8-42E2-AD5C-FC57498C917E}" type="sibTrans" cxnId="{01687586-E478-4676-BD72-8317C7974418}">
      <dgm:prSet/>
      <dgm:spPr/>
      <dgm:t>
        <a:bodyPr/>
        <a:lstStyle/>
        <a:p>
          <a:endParaRPr lang="en-US"/>
        </a:p>
      </dgm:t>
    </dgm:pt>
    <dgm:pt modelId="{04501095-3E5E-48CB-A03C-D25C51A4DD5E}">
      <dgm:prSet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r>
            <a:rPr lang="en-US" sz="2000" b="1" dirty="0" smtClean="0"/>
            <a:t>GOAL 3 </a:t>
          </a:r>
        </a:p>
        <a:p>
          <a:r>
            <a:rPr lang="en-US" sz="2000" b="1" dirty="0" smtClean="0"/>
            <a:t>Drive Change and Improvement through Investment and Innovation</a:t>
          </a:r>
          <a:endParaRPr lang="en-US" sz="2000" dirty="0"/>
        </a:p>
      </dgm:t>
    </dgm:pt>
    <dgm:pt modelId="{2F9ECC7A-21C5-462D-8E96-EC2DB3D0B2F8}" type="parTrans" cxnId="{316A0696-13CD-45ED-9EA9-A680582F02A5}">
      <dgm:prSet/>
      <dgm:spPr/>
      <dgm:t>
        <a:bodyPr/>
        <a:lstStyle/>
        <a:p>
          <a:endParaRPr lang="en-US"/>
        </a:p>
      </dgm:t>
    </dgm:pt>
    <dgm:pt modelId="{212AE470-3E78-4DE9-AD6E-9585E9DF07DD}" type="sibTrans" cxnId="{316A0696-13CD-45ED-9EA9-A680582F02A5}">
      <dgm:prSet/>
      <dgm:spPr/>
      <dgm:t>
        <a:bodyPr/>
        <a:lstStyle/>
        <a:p>
          <a:endParaRPr lang="en-US"/>
        </a:p>
      </dgm:t>
    </dgm:pt>
    <dgm:pt modelId="{5C1E26B2-6E07-4B1E-A404-62BE16577E2A}">
      <dgm:prSet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 anchor="t"/>
        <a:lstStyle/>
        <a:p>
          <a:r>
            <a:rPr lang="en-US" sz="2000" b="1" dirty="0" smtClean="0"/>
            <a:t>GOAL 4  </a:t>
          </a:r>
        </a:p>
        <a:p>
          <a:r>
            <a:rPr lang="en-US" sz="2000" b="1" dirty="0" smtClean="0"/>
            <a:t>Advance the Economic and Cultural Prosperity of the Commonwealth and its Regions</a:t>
          </a:r>
          <a:endParaRPr lang="en-US" sz="2000" dirty="0"/>
        </a:p>
      </dgm:t>
    </dgm:pt>
    <dgm:pt modelId="{B151B3D2-81A3-4394-B80C-E53244A972DD}" type="parTrans" cxnId="{487227C2-84C5-494F-9BA6-C6D4CCE9747C}">
      <dgm:prSet/>
      <dgm:spPr/>
      <dgm:t>
        <a:bodyPr/>
        <a:lstStyle/>
        <a:p>
          <a:endParaRPr lang="en-US"/>
        </a:p>
      </dgm:t>
    </dgm:pt>
    <dgm:pt modelId="{FA3F8BBF-FB38-4ED2-B4E2-3A1E43E61BB7}" type="sibTrans" cxnId="{487227C2-84C5-494F-9BA6-C6D4CCE9747C}">
      <dgm:prSet/>
      <dgm:spPr/>
      <dgm:t>
        <a:bodyPr/>
        <a:lstStyle/>
        <a:p>
          <a:endParaRPr lang="en-US"/>
        </a:p>
      </dgm:t>
    </dgm:pt>
    <dgm:pt modelId="{24179222-14A7-4A50-BFE2-57C8104A3901}" type="pres">
      <dgm:prSet presAssocID="{FC69B840-A318-43DE-9325-603FFBC632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8346D5-B137-430E-B0AF-9DBCC46A0C5D}" type="pres">
      <dgm:prSet presAssocID="{D8B8AD55-D22F-4E05-802F-42FB5D19AE4F}" presName="hierRoot1" presStyleCnt="0">
        <dgm:presLayoutVars>
          <dgm:hierBranch val="init"/>
        </dgm:presLayoutVars>
      </dgm:prSet>
      <dgm:spPr/>
    </dgm:pt>
    <dgm:pt modelId="{1A5B8941-F3F1-49FE-895A-8F47E2744F41}" type="pres">
      <dgm:prSet presAssocID="{D8B8AD55-D22F-4E05-802F-42FB5D19AE4F}" presName="rootComposite1" presStyleCnt="0"/>
      <dgm:spPr/>
    </dgm:pt>
    <dgm:pt modelId="{38D08A4C-E276-4888-B287-AD1E8B6C11C3}" type="pres">
      <dgm:prSet presAssocID="{D8B8AD55-D22F-4E05-802F-42FB5D19AE4F}" presName="rootText1" presStyleLbl="node0" presStyleIdx="0" presStyleCnt="1" custScaleX="413180" custScaleY="137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8083C-15D4-4B09-B5C0-C5C1E2B136A4}" type="pres">
      <dgm:prSet presAssocID="{D8B8AD55-D22F-4E05-802F-42FB5D19AE4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93EC977-004C-4A2E-B788-E8E76FCAF11E}" type="pres">
      <dgm:prSet presAssocID="{D8B8AD55-D22F-4E05-802F-42FB5D19AE4F}" presName="hierChild2" presStyleCnt="0"/>
      <dgm:spPr/>
    </dgm:pt>
    <dgm:pt modelId="{145122B2-912B-4315-9ACE-05276B9F706D}" type="pres">
      <dgm:prSet presAssocID="{3AEA83CD-72A0-466A-A8D6-5C510C5CB40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BD94EF18-EC41-4691-B7C3-AE7B43B81DE8}" type="pres">
      <dgm:prSet presAssocID="{F90D0F80-1BB0-4B76-9270-BAA66B3C2226}" presName="hierRoot2" presStyleCnt="0">
        <dgm:presLayoutVars>
          <dgm:hierBranch val="init"/>
        </dgm:presLayoutVars>
      </dgm:prSet>
      <dgm:spPr/>
    </dgm:pt>
    <dgm:pt modelId="{C4C4E389-84E2-4D37-BA80-B484D6341731}" type="pres">
      <dgm:prSet presAssocID="{F90D0F80-1BB0-4B76-9270-BAA66B3C2226}" presName="rootComposite" presStyleCnt="0"/>
      <dgm:spPr/>
    </dgm:pt>
    <dgm:pt modelId="{054AB407-C8F8-444C-9910-0F902A824DF5}" type="pres">
      <dgm:prSet presAssocID="{F90D0F80-1BB0-4B76-9270-BAA66B3C2226}" presName="rootText" presStyleLbl="node2" presStyleIdx="0" presStyleCnt="4" custScaleX="102299" custScaleY="259430" custLinFactNeighborX="-19" custLinFactNeighborY="6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1733B0-1FCD-4985-9F3F-AC0FF2F5FEB9}" type="pres">
      <dgm:prSet presAssocID="{F90D0F80-1BB0-4B76-9270-BAA66B3C2226}" presName="rootConnector" presStyleLbl="node2" presStyleIdx="0" presStyleCnt="4"/>
      <dgm:spPr/>
      <dgm:t>
        <a:bodyPr/>
        <a:lstStyle/>
        <a:p>
          <a:endParaRPr lang="en-US"/>
        </a:p>
      </dgm:t>
    </dgm:pt>
    <dgm:pt modelId="{66733F7A-96A3-40BB-86D8-2706EF8C2963}" type="pres">
      <dgm:prSet presAssocID="{F90D0F80-1BB0-4B76-9270-BAA66B3C2226}" presName="hierChild4" presStyleCnt="0"/>
      <dgm:spPr/>
    </dgm:pt>
    <dgm:pt modelId="{973761A6-FA29-4D9E-967F-35F9CD180A83}" type="pres">
      <dgm:prSet presAssocID="{F90D0F80-1BB0-4B76-9270-BAA66B3C2226}" presName="hierChild5" presStyleCnt="0"/>
      <dgm:spPr/>
    </dgm:pt>
    <dgm:pt modelId="{69A8A8BC-E3CE-474E-A871-C53CB5CD488A}" type="pres">
      <dgm:prSet presAssocID="{23E0E4BD-F824-42FA-9B9C-E5A9287551B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420332C-5C32-4EB7-8D77-EABC9B7D10A0}" type="pres">
      <dgm:prSet presAssocID="{0392A97F-F243-43BC-8D1E-3561D9B39990}" presName="hierRoot2" presStyleCnt="0">
        <dgm:presLayoutVars>
          <dgm:hierBranch val="init"/>
        </dgm:presLayoutVars>
      </dgm:prSet>
      <dgm:spPr/>
    </dgm:pt>
    <dgm:pt modelId="{FA88FDB4-207B-4496-83A6-26A53BE9A1E3}" type="pres">
      <dgm:prSet presAssocID="{0392A97F-F243-43BC-8D1E-3561D9B39990}" presName="rootComposite" presStyleCnt="0"/>
      <dgm:spPr/>
    </dgm:pt>
    <dgm:pt modelId="{5AD40570-1398-4E4B-8B65-9D9FE60CC075}" type="pres">
      <dgm:prSet presAssocID="{0392A97F-F243-43BC-8D1E-3561D9B39990}" presName="rootText" presStyleLbl="node2" presStyleIdx="1" presStyleCnt="4" custScaleX="95850" custScaleY="2594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39AE4C-3A44-4CC2-B70D-4F474CC82FFF}" type="pres">
      <dgm:prSet presAssocID="{0392A97F-F243-43BC-8D1E-3561D9B39990}" presName="rootConnector" presStyleLbl="node2" presStyleIdx="1" presStyleCnt="4"/>
      <dgm:spPr/>
      <dgm:t>
        <a:bodyPr/>
        <a:lstStyle/>
        <a:p>
          <a:endParaRPr lang="en-US"/>
        </a:p>
      </dgm:t>
    </dgm:pt>
    <dgm:pt modelId="{A6CB47D3-0605-469F-AF30-574FA90C3E1C}" type="pres">
      <dgm:prSet presAssocID="{0392A97F-F243-43BC-8D1E-3561D9B39990}" presName="hierChild4" presStyleCnt="0"/>
      <dgm:spPr/>
    </dgm:pt>
    <dgm:pt modelId="{CC7D7791-6154-44D6-9EDA-995FA9485666}" type="pres">
      <dgm:prSet presAssocID="{0392A97F-F243-43BC-8D1E-3561D9B39990}" presName="hierChild5" presStyleCnt="0"/>
      <dgm:spPr/>
    </dgm:pt>
    <dgm:pt modelId="{127D23E2-C2C8-4F66-921A-1CE6C53E0EEF}" type="pres">
      <dgm:prSet presAssocID="{2F9ECC7A-21C5-462D-8E96-EC2DB3D0B2F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5BD4544-548C-4114-8635-313FB046DF45}" type="pres">
      <dgm:prSet presAssocID="{04501095-3E5E-48CB-A03C-D25C51A4DD5E}" presName="hierRoot2" presStyleCnt="0">
        <dgm:presLayoutVars>
          <dgm:hierBranch val="init"/>
        </dgm:presLayoutVars>
      </dgm:prSet>
      <dgm:spPr/>
    </dgm:pt>
    <dgm:pt modelId="{B721DB65-8F41-440A-B96A-6D30A60DEA80}" type="pres">
      <dgm:prSet presAssocID="{04501095-3E5E-48CB-A03C-D25C51A4DD5E}" presName="rootComposite" presStyleCnt="0"/>
      <dgm:spPr/>
    </dgm:pt>
    <dgm:pt modelId="{EC7C06A3-F672-4948-B72C-D6A364DE26BE}" type="pres">
      <dgm:prSet presAssocID="{04501095-3E5E-48CB-A03C-D25C51A4DD5E}" presName="rootText" presStyleLbl="node2" presStyleIdx="2" presStyleCnt="4" custScaleX="107596" custScaleY="259430" custLinFactNeighborX="2306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6C6A99-328D-404D-AB8A-5F5C654ABF01}" type="pres">
      <dgm:prSet presAssocID="{04501095-3E5E-48CB-A03C-D25C51A4DD5E}" presName="rootConnector" presStyleLbl="node2" presStyleIdx="2" presStyleCnt="4"/>
      <dgm:spPr/>
      <dgm:t>
        <a:bodyPr/>
        <a:lstStyle/>
        <a:p>
          <a:endParaRPr lang="en-US"/>
        </a:p>
      </dgm:t>
    </dgm:pt>
    <dgm:pt modelId="{BD637E16-FB43-49A6-B7A9-41FB6886B6B1}" type="pres">
      <dgm:prSet presAssocID="{04501095-3E5E-48CB-A03C-D25C51A4DD5E}" presName="hierChild4" presStyleCnt="0"/>
      <dgm:spPr/>
    </dgm:pt>
    <dgm:pt modelId="{C137D237-BE49-4D10-81B4-8C44569707DE}" type="pres">
      <dgm:prSet presAssocID="{04501095-3E5E-48CB-A03C-D25C51A4DD5E}" presName="hierChild5" presStyleCnt="0"/>
      <dgm:spPr/>
    </dgm:pt>
    <dgm:pt modelId="{8176742F-4B11-4690-B22A-8426A4C0619E}" type="pres">
      <dgm:prSet presAssocID="{B151B3D2-81A3-4394-B80C-E53244A972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D081B2BD-4881-42BC-9474-DA4EF3E698E9}" type="pres">
      <dgm:prSet presAssocID="{5C1E26B2-6E07-4B1E-A404-62BE16577E2A}" presName="hierRoot2" presStyleCnt="0">
        <dgm:presLayoutVars>
          <dgm:hierBranch val="init"/>
        </dgm:presLayoutVars>
      </dgm:prSet>
      <dgm:spPr/>
    </dgm:pt>
    <dgm:pt modelId="{A367B5D0-1EB8-42A7-A8C6-26FA680E483E}" type="pres">
      <dgm:prSet presAssocID="{5C1E26B2-6E07-4B1E-A404-62BE16577E2A}" presName="rootComposite" presStyleCnt="0"/>
      <dgm:spPr/>
    </dgm:pt>
    <dgm:pt modelId="{FBE5F6E4-02E4-4669-A515-95DDB02EFCF1}" type="pres">
      <dgm:prSet presAssocID="{5C1E26B2-6E07-4B1E-A404-62BE16577E2A}" presName="rootText" presStyleLbl="node2" presStyleIdx="3" presStyleCnt="4" custScaleY="2594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FADB1-33F7-4240-8B74-B749E8905852}" type="pres">
      <dgm:prSet presAssocID="{5C1E26B2-6E07-4B1E-A404-62BE16577E2A}" presName="rootConnector" presStyleLbl="node2" presStyleIdx="3" presStyleCnt="4"/>
      <dgm:spPr/>
      <dgm:t>
        <a:bodyPr/>
        <a:lstStyle/>
        <a:p>
          <a:endParaRPr lang="en-US"/>
        </a:p>
      </dgm:t>
    </dgm:pt>
    <dgm:pt modelId="{E807BB04-35D9-4809-A91C-B96E33724CFA}" type="pres">
      <dgm:prSet presAssocID="{5C1E26B2-6E07-4B1E-A404-62BE16577E2A}" presName="hierChild4" presStyleCnt="0"/>
      <dgm:spPr/>
    </dgm:pt>
    <dgm:pt modelId="{5EB13F71-079F-44E4-8A8C-624D3B1D86E9}" type="pres">
      <dgm:prSet presAssocID="{5C1E26B2-6E07-4B1E-A404-62BE16577E2A}" presName="hierChild5" presStyleCnt="0"/>
      <dgm:spPr/>
    </dgm:pt>
    <dgm:pt modelId="{D4C92A07-C33A-469D-A73D-40B524FDDBE7}" type="pres">
      <dgm:prSet presAssocID="{D8B8AD55-D22F-4E05-802F-42FB5D19AE4F}" presName="hierChild3" presStyleCnt="0"/>
      <dgm:spPr/>
    </dgm:pt>
  </dgm:ptLst>
  <dgm:cxnLst>
    <dgm:cxn modelId="{0E0AE334-8D53-4801-84A5-55F7517A8DBA}" type="presOf" srcId="{04501095-3E5E-48CB-A03C-D25C51A4DD5E}" destId="{EC7C06A3-F672-4948-B72C-D6A364DE26BE}" srcOrd="0" destOrd="0" presId="urn:microsoft.com/office/officeart/2005/8/layout/orgChart1"/>
    <dgm:cxn modelId="{D75EFE32-21DB-422D-AFC3-0DA8FD1FB7E8}" type="presOf" srcId="{0392A97F-F243-43BC-8D1E-3561D9B39990}" destId="{5AD40570-1398-4E4B-8B65-9D9FE60CC075}" srcOrd="0" destOrd="0" presId="urn:microsoft.com/office/officeart/2005/8/layout/orgChart1"/>
    <dgm:cxn modelId="{E0E35CCC-1309-4AC7-8333-07D5D48AD366}" type="presOf" srcId="{B151B3D2-81A3-4394-B80C-E53244A972DD}" destId="{8176742F-4B11-4690-B22A-8426A4C0619E}" srcOrd="0" destOrd="0" presId="urn:microsoft.com/office/officeart/2005/8/layout/orgChart1"/>
    <dgm:cxn modelId="{316A0696-13CD-45ED-9EA9-A680582F02A5}" srcId="{D8B8AD55-D22F-4E05-802F-42FB5D19AE4F}" destId="{04501095-3E5E-48CB-A03C-D25C51A4DD5E}" srcOrd="2" destOrd="0" parTransId="{2F9ECC7A-21C5-462D-8E96-EC2DB3D0B2F8}" sibTransId="{212AE470-3E78-4DE9-AD6E-9585E9DF07DD}"/>
    <dgm:cxn modelId="{DA171CA0-4B90-46AD-8680-FCA5C7A7EF01}" type="presOf" srcId="{FC69B840-A318-43DE-9325-603FFBC63277}" destId="{24179222-14A7-4A50-BFE2-57C8104A3901}" srcOrd="0" destOrd="0" presId="urn:microsoft.com/office/officeart/2005/8/layout/orgChart1"/>
    <dgm:cxn modelId="{78B7D7A3-CD6C-4CC1-AE51-BFD4C785B1AF}" type="presOf" srcId="{F90D0F80-1BB0-4B76-9270-BAA66B3C2226}" destId="{054AB407-C8F8-444C-9910-0F902A824DF5}" srcOrd="0" destOrd="0" presId="urn:microsoft.com/office/officeart/2005/8/layout/orgChart1"/>
    <dgm:cxn modelId="{A4BE0442-9659-4A4C-877C-6804C667C8B6}" type="presOf" srcId="{2F9ECC7A-21C5-462D-8E96-EC2DB3D0B2F8}" destId="{127D23E2-C2C8-4F66-921A-1CE6C53E0EEF}" srcOrd="0" destOrd="0" presId="urn:microsoft.com/office/officeart/2005/8/layout/orgChart1"/>
    <dgm:cxn modelId="{A535FF00-1503-4F3E-A5FB-35D2D576CE70}" srcId="{FC69B840-A318-43DE-9325-603FFBC63277}" destId="{D8B8AD55-D22F-4E05-802F-42FB5D19AE4F}" srcOrd="0" destOrd="0" parTransId="{2264CFCF-E818-4D4C-8D2C-1E788BFBB0FF}" sibTransId="{42F379FF-645D-4FEC-B378-60665C118D78}"/>
    <dgm:cxn modelId="{563EE8DC-A852-4BDE-A071-93ADEC616C16}" type="presOf" srcId="{04501095-3E5E-48CB-A03C-D25C51A4DD5E}" destId="{726C6A99-328D-404D-AB8A-5F5C654ABF01}" srcOrd="1" destOrd="0" presId="urn:microsoft.com/office/officeart/2005/8/layout/orgChart1"/>
    <dgm:cxn modelId="{C52DD83C-8BFE-440B-A13A-B6F02EE9AA45}" srcId="{D8B8AD55-D22F-4E05-802F-42FB5D19AE4F}" destId="{F90D0F80-1BB0-4B76-9270-BAA66B3C2226}" srcOrd="0" destOrd="0" parTransId="{3AEA83CD-72A0-466A-A8D6-5C510C5CB406}" sibTransId="{3303AB05-88AA-4A43-B66A-B131191DCE72}"/>
    <dgm:cxn modelId="{3F41F899-F17E-43FE-82BB-D823F3D41FF3}" type="presOf" srcId="{0392A97F-F243-43BC-8D1E-3561D9B39990}" destId="{2E39AE4C-3A44-4CC2-B70D-4F474CC82FFF}" srcOrd="1" destOrd="0" presId="urn:microsoft.com/office/officeart/2005/8/layout/orgChart1"/>
    <dgm:cxn modelId="{0E11EA78-BB38-40B6-8E41-534C6BE5A4D4}" type="presOf" srcId="{F90D0F80-1BB0-4B76-9270-BAA66B3C2226}" destId="{681733B0-1FCD-4985-9F3F-AC0FF2F5FEB9}" srcOrd="1" destOrd="0" presId="urn:microsoft.com/office/officeart/2005/8/layout/orgChart1"/>
    <dgm:cxn modelId="{B67EA077-A146-49BD-A32A-F05DD800D2D6}" type="presOf" srcId="{23E0E4BD-F824-42FA-9B9C-E5A9287551B0}" destId="{69A8A8BC-E3CE-474E-A871-C53CB5CD488A}" srcOrd="0" destOrd="0" presId="urn:microsoft.com/office/officeart/2005/8/layout/orgChart1"/>
    <dgm:cxn modelId="{5B3B34E8-6E66-41FA-AD6B-ACC7ED8B446D}" type="presOf" srcId="{5C1E26B2-6E07-4B1E-A404-62BE16577E2A}" destId="{FBE5F6E4-02E4-4669-A515-95DDB02EFCF1}" srcOrd="0" destOrd="0" presId="urn:microsoft.com/office/officeart/2005/8/layout/orgChart1"/>
    <dgm:cxn modelId="{57DA4909-76B2-486A-ACB8-07C426E8EDA3}" type="presOf" srcId="{3AEA83CD-72A0-466A-A8D6-5C510C5CB406}" destId="{145122B2-912B-4315-9ACE-05276B9F706D}" srcOrd="0" destOrd="0" presId="urn:microsoft.com/office/officeart/2005/8/layout/orgChart1"/>
    <dgm:cxn modelId="{CEA19E89-8DAC-49CA-A02F-9ED71A57B904}" type="presOf" srcId="{D8B8AD55-D22F-4E05-802F-42FB5D19AE4F}" destId="{59F8083C-15D4-4B09-B5C0-C5C1E2B136A4}" srcOrd="1" destOrd="0" presId="urn:microsoft.com/office/officeart/2005/8/layout/orgChart1"/>
    <dgm:cxn modelId="{B95D54C6-BC4C-4B05-A193-BD07C7391AE1}" type="presOf" srcId="{D8B8AD55-D22F-4E05-802F-42FB5D19AE4F}" destId="{38D08A4C-E276-4888-B287-AD1E8B6C11C3}" srcOrd="0" destOrd="0" presId="urn:microsoft.com/office/officeart/2005/8/layout/orgChart1"/>
    <dgm:cxn modelId="{0A1C2932-FFB0-4CCE-9CA9-FE7B76CA4D85}" type="presOf" srcId="{5C1E26B2-6E07-4B1E-A404-62BE16577E2A}" destId="{EACFADB1-33F7-4240-8B74-B749E8905852}" srcOrd="1" destOrd="0" presId="urn:microsoft.com/office/officeart/2005/8/layout/orgChart1"/>
    <dgm:cxn modelId="{01687586-E478-4676-BD72-8317C7974418}" srcId="{D8B8AD55-D22F-4E05-802F-42FB5D19AE4F}" destId="{0392A97F-F243-43BC-8D1E-3561D9B39990}" srcOrd="1" destOrd="0" parTransId="{23E0E4BD-F824-42FA-9B9C-E5A9287551B0}" sibTransId="{F3115054-96D8-42E2-AD5C-FC57498C917E}"/>
    <dgm:cxn modelId="{487227C2-84C5-494F-9BA6-C6D4CCE9747C}" srcId="{D8B8AD55-D22F-4E05-802F-42FB5D19AE4F}" destId="{5C1E26B2-6E07-4B1E-A404-62BE16577E2A}" srcOrd="3" destOrd="0" parTransId="{B151B3D2-81A3-4394-B80C-E53244A972DD}" sibTransId="{FA3F8BBF-FB38-4ED2-B4E2-3A1E43E61BB7}"/>
    <dgm:cxn modelId="{E5ECD69E-3423-4969-B804-9C8CC66C6C86}" type="presParOf" srcId="{24179222-14A7-4A50-BFE2-57C8104A3901}" destId="{648346D5-B137-430E-B0AF-9DBCC46A0C5D}" srcOrd="0" destOrd="0" presId="urn:microsoft.com/office/officeart/2005/8/layout/orgChart1"/>
    <dgm:cxn modelId="{BF5CE6C8-8940-459F-A020-0C0AEE74C052}" type="presParOf" srcId="{648346D5-B137-430E-B0AF-9DBCC46A0C5D}" destId="{1A5B8941-F3F1-49FE-895A-8F47E2744F41}" srcOrd="0" destOrd="0" presId="urn:microsoft.com/office/officeart/2005/8/layout/orgChart1"/>
    <dgm:cxn modelId="{5C2F1F3D-FA35-4D11-9D32-06DCA5A6DAC5}" type="presParOf" srcId="{1A5B8941-F3F1-49FE-895A-8F47E2744F41}" destId="{38D08A4C-E276-4888-B287-AD1E8B6C11C3}" srcOrd="0" destOrd="0" presId="urn:microsoft.com/office/officeart/2005/8/layout/orgChart1"/>
    <dgm:cxn modelId="{64C06D0D-5A79-4438-AF4A-F0F6D0867F17}" type="presParOf" srcId="{1A5B8941-F3F1-49FE-895A-8F47E2744F41}" destId="{59F8083C-15D4-4B09-B5C0-C5C1E2B136A4}" srcOrd="1" destOrd="0" presId="urn:microsoft.com/office/officeart/2005/8/layout/orgChart1"/>
    <dgm:cxn modelId="{79D41588-E018-4949-972F-6F4FBBF0D1E8}" type="presParOf" srcId="{648346D5-B137-430E-B0AF-9DBCC46A0C5D}" destId="{393EC977-004C-4A2E-B788-E8E76FCAF11E}" srcOrd="1" destOrd="0" presId="urn:microsoft.com/office/officeart/2005/8/layout/orgChart1"/>
    <dgm:cxn modelId="{6B010A7E-8526-466F-9AFA-1EB8721EFCAB}" type="presParOf" srcId="{393EC977-004C-4A2E-B788-E8E76FCAF11E}" destId="{145122B2-912B-4315-9ACE-05276B9F706D}" srcOrd="0" destOrd="0" presId="urn:microsoft.com/office/officeart/2005/8/layout/orgChart1"/>
    <dgm:cxn modelId="{043B98AC-6825-451D-BC30-365D364F84AC}" type="presParOf" srcId="{393EC977-004C-4A2E-B788-E8E76FCAF11E}" destId="{BD94EF18-EC41-4691-B7C3-AE7B43B81DE8}" srcOrd="1" destOrd="0" presId="urn:microsoft.com/office/officeart/2005/8/layout/orgChart1"/>
    <dgm:cxn modelId="{AA3FC086-A008-4A29-9B08-37BB9449AE69}" type="presParOf" srcId="{BD94EF18-EC41-4691-B7C3-AE7B43B81DE8}" destId="{C4C4E389-84E2-4D37-BA80-B484D6341731}" srcOrd="0" destOrd="0" presId="urn:microsoft.com/office/officeart/2005/8/layout/orgChart1"/>
    <dgm:cxn modelId="{957005E8-7052-44D3-A725-95641420C42A}" type="presParOf" srcId="{C4C4E389-84E2-4D37-BA80-B484D6341731}" destId="{054AB407-C8F8-444C-9910-0F902A824DF5}" srcOrd="0" destOrd="0" presId="urn:microsoft.com/office/officeart/2005/8/layout/orgChart1"/>
    <dgm:cxn modelId="{FD572395-97FE-488E-9C28-15B524F9755E}" type="presParOf" srcId="{C4C4E389-84E2-4D37-BA80-B484D6341731}" destId="{681733B0-1FCD-4985-9F3F-AC0FF2F5FEB9}" srcOrd="1" destOrd="0" presId="urn:microsoft.com/office/officeart/2005/8/layout/orgChart1"/>
    <dgm:cxn modelId="{8DA6B457-6F71-4267-A02E-08287E6AF97C}" type="presParOf" srcId="{BD94EF18-EC41-4691-B7C3-AE7B43B81DE8}" destId="{66733F7A-96A3-40BB-86D8-2706EF8C2963}" srcOrd="1" destOrd="0" presId="urn:microsoft.com/office/officeart/2005/8/layout/orgChart1"/>
    <dgm:cxn modelId="{0971AAF2-98A2-4C7C-8903-0571B260A643}" type="presParOf" srcId="{BD94EF18-EC41-4691-B7C3-AE7B43B81DE8}" destId="{973761A6-FA29-4D9E-967F-35F9CD180A83}" srcOrd="2" destOrd="0" presId="urn:microsoft.com/office/officeart/2005/8/layout/orgChart1"/>
    <dgm:cxn modelId="{1BEF180D-D1F3-475E-BDED-1FA0ACCBEA2A}" type="presParOf" srcId="{393EC977-004C-4A2E-B788-E8E76FCAF11E}" destId="{69A8A8BC-E3CE-474E-A871-C53CB5CD488A}" srcOrd="2" destOrd="0" presId="urn:microsoft.com/office/officeart/2005/8/layout/orgChart1"/>
    <dgm:cxn modelId="{24CD3758-9607-4BCA-8985-EC5C3D769285}" type="presParOf" srcId="{393EC977-004C-4A2E-B788-E8E76FCAF11E}" destId="{4420332C-5C32-4EB7-8D77-EABC9B7D10A0}" srcOrd="3" destOrd="0" presId="urn:microsoft.com/office/officeart/2005/8/layout/orgChart1"/>
    <dgm:cxn modelId="{8AEF86C0-98C8-4AF1-BED3-BE1379FF8ABD}" type="presParOf" srcId="{4420332C-5C32-4EB7-8D77-EABC9B7D10A0}" destId="{FA88FDB4-207B-4496-83A6-26A53BE9A1E3}" srcOrd="0" destOrd="0" presId="urn:microsoft.com/office/officeart/2005/8/layout/orgChart1"/>
    <dgm:cxn modelId="{B1589370-C2E9-474A-8B60-4FBCC39E542A}" type="presParOf" srcId="{FA88FDB4-207B-4496-83A6-26A53BE9A1E3}" destId="{5AD40570-1398-4E4B-8B65-9D9FE60CC075}" srcOrd="0" destOrd="0" presId="urn:microsoft.com/office/officeart/2005/8/layout/orgChart1"/>
    <dgm:cxn modelId="{B436A389-C83C-47FB-84A9-5EB264E50342}" type="presParOf" srcId="{FA88FDB4-207B-4496-83A6-26A53BE9A1E3}" destId="{2E39AE4C-3A44-4CC2-B70D-4F474CC82FFF}" srcOrd="1" destOrd="0" presId="urn:microsoft.com/office/officeart/2005/8/layout/orgChart1"/>
    <dgm:cxn modelId="{C7C3EF36-37DE-45CD-B43D-6A03CC2CB313}" type="presParOf" srcId="{4420332C-5C32-4EB7-8D77-EABC9B7D10A0}" destId="{A6CB47D3-0605-469F-AF30-574FA90C3E1C}" srcOrd="1" destOrd="0" presId="urn:microsoft.com/office/officeart/2005/8/layout/orgChart1"/>
    <dgm:cxn modelId="{BC0A337B-EA4C-4472-8CAF-CAFE06513246}" type="presParOf" srcId="{4420332C-5C32-4EB7-8D77-EABC9B7D10A0}" destId="{CC7D7791-6154-44D6-9EDA-995FA9485666}" srcOrd="2" destOrd="0" presId="urn:microsoft.com/office/officeart/2005/8/layout/orgChart1"/>
    <dgm:cxn modelId="{48CDC3FC-8DEB-471A-8FB6-EB6BBCF03F3C}" type="presParOf" srcId="{393EC977-004C-4A2E-B788-E8E76FCAF11E}" destId="{127D23E2-C2C8-4F66-921A-1CE6C53E0EEF}" srcOrd="4" destOrd="0" presId="urn:microsoft.com/office/officeart/2005/8/layout/orgChart1"/>
    <dgm:cxn modelId="{28CFFFDC-75AE-4BAD-BE1E-0586D3B2922C}" type="presParOf" srcId="{393EC977-004C-4A2E-B788-E8E76FCAF11E}" destId="{F5BD4544-548C-4114-8635-313FB046DF45}" srcOrd="5" destOrd="0" presId="urn:microsoft.com/office/officeart/2005/8/layout/orgChart1"/>
    <dgm:cxn modelId="{4CC85AFB-938B-406D-9F72-E730BC8764D6}" type="presParOf" srcId="{F5BD4544-548C-4114-8635-313FB046DF45}" destId="{B721DB65-8F41-440A-B96A-6D30A60DEA80}" srcOrd="0" destOrd="0" presId="urn:microsoft.com/office/officeart/2005/8/layout/orgChart1"/>
    <dgm:cxn modelId="{06C73154-44DA-4119-BB87-26EC5A84E37E}" type="presParOf" srcId="{B721DB65-8F41-440A-B96A-6D30A60DEA80}" destId="{EC7C06A3-F672-4948-B72C-D6A364DE26BE}" srcOrd="0" destOrd="0" presId="urn:microsoft.com/office/officeart/2005/8/layout/orgChart1"/>
    <dgm:cxn modelId="{19DB2585-7648-4A31-B92B-CBE5C2FBBAD2}" type="presParOf" srcId="{B721DB65-8F41-440A-B96A-6D30A60DEA80}" destId="{726C6A99-328D-404D-AB8A-5F5C654ABF01}" srcOrd="1" destOrd="0" presId="urn:microsoft.com/office/officeart/2005/8/layout/orgChart1"/>
    <dgm:cxn modelId="{71511CDE-0FA4-41F9-B925-49DB890CAA20}" type="presParOf" srcId="{F5BD4544-548C-4114-8635-313FB046DF45}" destId="{BD637E16-FB43-49A6-B7A9-41FB6886B6B1}" srcOrd="1" destOrd="0" presId="urn:microsoft.com/office/officeart/2005/8/layout/orgChart1"/>
    <dgm:cxn modelId="{37BD39F6-4776-4D82-A4AF-8F0D8273A122}" type="presParOf" srcId="{F5BD4544-548C-4114-8635-313FB046DF45}" destId="{C137D237-BE49-4D10-81B4-8C44569707DE}" srcOrd="2" destOrd="0" presId="urn:microsoft.com/office/officeart/2005/8/layout/orgChart1"/>
    <dgm:cxn modelId="{A44E2C92-F2D6-42E1-9BDC-1D91E3B91B1E}" type="presParOf" srcId="{393EC977-004C-4A2E-B788-E8E76FCAF11E}" destId="{8176742F-4B11-4690-B22A-8426A4C0619E}" srcOrd="6" destOrd="0" presId="urn:microsoft.com/office/officeart/2005/8/layout/orgChart1"/>
    <dgm:cxn modelId="{3F7FC1B4-21B2-4552-9DB0-C6477D899E8F}" type="presParOf" srcId="{393EC977-004C-4A2E-B788-E8E76FCAF11E}" destId="{D081B2BD-4881-42BC-9474-DA4EF3E698E9}" srcOrd="7" destOrd="0" presId="urn:microsoft.com/office/officeart/2005/8/layout/orgChart1"/>
    <dgm:cxn modelId="{2BC70A9F-C2CF-4BFC-A657-326C942FAC4A}" type="presParOf" srcId="{D081B2BD-4881-42BC-9474-DA4EF3E698E9}" destId="{A367B5D0-1EB8-42A7-A8C6-26FA680E483E}" srcOrd="0" destOrd="0" presId="urn:microsoft.com/office/officeart/2005/8/layout/orgChart1"/>
    <dgm:cxn modelId="{9B24579D-BC1F-4B94-BFE1-FC27F9C92A6C}" type="presParOf" srcId="{A367B5D0-1EB8-42A7-A8C6-26FA680E483E}" destId="{FBE5F6E4-02E4-4669-A515-95DDB02EFCF1}" srcOrd="0" destOrd="0" presId="urn:microsoft.com/office/officeart/2005/8/layout/orgChart1"/>
    <dgm:cxn modelId="{52FA2868-0FA9-405B-BEBF-443E21ECEC37}" type="presParOf" srcId="{A367B5D0-1EB8-42A7-A8C6-26FA680E483E}" destId="{EACFADB1-33F7-4240-8B74-B749E8905852}" srcOrd="1" destOrd="0" presId="urn:microsoft.com/office/officeart/2005/8/layout/orgChart1"/>
    <dgm:cxn modelId="{9B03D271-E8A1-40BD-8EAC-DBDFBF33BF57}" type="presParOf" srcId="{D081B2BD-4881-42BC-9474-DA4EF3E698E9}" destId="{E807BB04-35D9-4809-A91C-B96E33724CFA}" srcOrd="1" destOrd="0" presId="urn:microsoft.com/office/officeart/2005/8/layout/orgChart1"/>
    <dgm:cxn modelId="{4E57CB27-CA1F-4385-9D5C-8E5B571AF97A}" type="presParOf" srcId="{D081B2BD-4881-42BC-9474-DA4EF3E698E9}" destId="{5EB13F71-079F-44E4-8A8C-624D3B1D86E9}" srcOrd="2" destOrd="0" presId="urn:microsoft.com/office/officeart/2005/8/layout/orgChart1"/>
    <dgm:cxn modelId="{E29E7377-ACB1-41EF-8B79-EB51E8BF1B5A}" type="presParOf" srcId="{648346D5-B137-430E-B0AF-9DBCC46A0C5D}" destId="{D4C92A07-C33A-469D-A73D-40B524FDD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525BC-96EB-4DF6-B337-2F6781A9FA22}">
      <dsp:nvSpPr>
        <dsp:cNvPr id="0" name=""/>
        <dsp:cNvSpPr/>
      </dsp:nvSpPr>
      <dsp:spPr>
        <a:xfrm>
          <a:off x="0" y="0"/>
          <a:ext cx="8502555" cy="1812934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GOALS OF THE STATEWIDE STRATEGIIC PLAN</a:t>
          </a:r>
          <a:endParaRPr lang="en-US" sz="5500" kern="1200" dirty="0"/>
        </a:p>
      </dsp:txBody>
      <dsp:txXfrm>
        <a:off x="0" y="0"/>
        <a:ext cx="8502555" cy="1812934"/>
      </dsp:txXfrm>
    </dsp:sp>
    <dsp:sp modelId="{F72FC2AF-0AF6-4FBA-A0B5-85DFF78E508E}">
      <dsp:nvSpPr>
        <dsp:cNvPr id="0" name=""/>
        <dsp:cNvSpPr/>
      </dsp:nvSpPr>
      <dsp:spPr>
        <a:xfrm>
          <a:off x="0" y="1812934"/>
          <a:ext cx="2125638" cy="3807162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GOAL 1: Provide Affordable Access for All</a:t>
          </a:r>
          <a:endParaRPr lang="en-US" sz="2800" b="1" kern="1200" dirty="0"/>
        </a:p>
      </dsp:txBody>
      <dsp:txXfrm>
        <a:off x="0" y="1812934"/>
        <a:ext cx="2125638" cy="3807162"/>
      </dsp:txXfrm>
    </dsp:sp>
    <dsp:sp modelId="{ED4D0CE1-8335-4850-8CB9-66089BDB1B24}">
      <dsp:nvSpPr>
        <dsp:cNvPr id="0" name=""/>
        <dsp:cNvSpPr/>
      </dsp:nvSpPr>
      <dsp:spPr>
        <a:xfrm>
          <a:off x="2125638" y="1812934"/>
          <a:ext cx="2125638" cy="3807162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GOAL 2: Optimize Student Success for Work and Life</a:t>
          </a:r>
          <a:endParaRPr lang="en-US" sz="2800" b="1" kern="1200" dirty="0"/>
        </a:p>
      </dsp:txBody>
      <dsp:txXfrm>
        <a:off x="2125638" y="1812934"/>
        <a:ext cx="2125638" cy="3807162"/>
      </dsp:txXfrm>
    </dsp:sp>
    <dsp:sp modelId="{4BC0D270-4A9B-49B7-92BB-D28300FC5380}">
      <dsp:nvSpPr>
        <dsp:cNvPr id="0" name=""/>
        <dsp:cNvSpPr/>
      </dsp:nvSpPr>
      <dsp:spPr>
        <a:xfrm>
          <a:off x="4251277" y="1812934"/>
          <a:ext cx="2125638" cy="3807162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GOAL 3:  Drive Change and </a:t>
          </a:r>
          <a:r>
            <a:rPr lang="en-US" sz="2700" b="1" kern="1200" dirty="0" smtClean="0"/>
            <a:t>Improvement</a:t>
          </a:r>
          <a:r>
            <a:rPr lang="en-US" sz="2800" b="1" kern="1200" dirty="0" smtClean="0"/>
            <a:t> through Innovation and Investment</a:t>
          </a:r>
          <a:endParaRPr lang="en-US" sz="2800" b="1" kern="1200" dirty="0"/>
        </a:p>
      </dsp:txBody>
      <dsp:txXfrm>
        <a:off x="4251277" y="1812934"/>
        <a:ext cx="2125638" cy="3807162"/>
      </dsp:txXfrm>
    </dsp:sp>
    <dsp:sp modelId="{4DC3893A-B237-4EC9-8D89-DB459D4F1CF3}">
      <dsp:nvSpPr>
        <dsp:cNvPr id="0" name=""/>
        <dsp:cNvSpPr/>
      </dsp:nvSpPr>
      <dsp:spPr>
        <a:xfrm>
          <a:off x="6376916" y="1812934"/>
          <a:ext cx="2125638" cy="3807162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GOAL 4: Advance the Economic and Cultural Prosperity of the Common-wealth and its Regions</a:t>
          </a:r>
          <a:endParaRPr lang="en-US" sz="2800" b="1" kern="1200" dirty="0"/>
        </a:p>
      </dsp:txBody>
      <dsp:txXfrm>
        <a:off x="6376916" y="1812934"/>
        <a:ext cx="2125638" cy="3807162"/>
      </dsp:txXfrm>
    </dsp:sp>
    <dsp:sp modelId="{AC0669CC-7942-4646-8B69-868B6DC29F12}">
      <dsp:nvSpPr>
        <dsp:cNvPr id="0" name=""/>
        <dsp:cNvSpPr/>
      </dsp:nvSpPr>
      <dsp:spPr>
        <a:xfrm>
          <a:off x="0" y="5620096"/>
          <a:ext cx="8502555" cy="423018"/>
        </a:xfrm>
        <a:prstGeom prst="rect">
          <a:avLst/>
        </a:prstGeom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  <a:sp3d extrusionH="3810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6742F-4B11-4690-B22A-8426A4C0619E}">
      <dsp:nvSpPr>
        <dsp:cNvPr id="0" name=""/>
        <dsp:cNvSpPr/>
      </dsp:nvSpPr>
      <dsp:spPr>
        <a:xfrm>
          <a:off x="4419600" y="2187378"/>
          <a:ext cx="3457371" cy="37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42"/>
              </a:lnTo>
              <a:lnTo>
                <a:pt x="3457371" y="180042"/>
              </a:lnTo>
              <a:lnTo>
                <a:pt x="3457371" y="378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D23E2-C2C8-4F66-921A-1CE6C53E0EEF}">
      <dsp:nvSpPr>
        <dsp:cNvPr id="0" name=""/>
        <dsp:cNvSpPr/>
      </dsp:nvSpPr>
      <dsp:spPr>
        <a:xfrm>
          <a:off x="4419600" y="2187378"/>
          <a:ext cx="1166793" cy="378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42"/>
              </a:lnTo>
              <a:lnTo>
                <a:pt x="1166793" y="180042"/>
              </a:lnTo>
              <a:lnTo>
                <a:pt x="1166793" y="378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8A8BC-E3CE-474E-A871-C53CB5CD488A}">
      <dsp:nvSpPr>
        <dsp:cNvPr id="0" name=""/>
        <dsp:cNvSpPr/>
      </dsp:nvSpPr>
      <dsp:spPr>
        <a:xfrm>
          <a:off x="3189659" y="2187378"/>
          <a:ext cx="1229940" cy="378026"/>
        </a:xfrm>
        <a:custGeom>
          <a:avLst/>
          <a:gdLst/>
          <a:ahLst/>
          <a:cxnLst/>
          <a:rect l="0" t="0" r="0" b="0"/>
          <a:pathLst>
            <a:path>
              <a:moveTo>
                <a:pt x="1229940" y="0"/>
              </a:moveTo>
              <a:lnTo>
                <a:pt x="1229940" y="180042"/>
              </a:lnTo>
              <a:lnTo>
                <a:pt x="0" y="180042"/>
              </a:lnTo>
              <a:lnTo>
                <a:pt x="0" y="378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122B2-912B-4315-9ACE-05276B9F706D}">
      <dsp:nvSpPr>
        <dsp:cNvPr id="0" name=""/>
        <dsp:cNvSpPr/>
      </dsp:nvSpPr>
      <dsp:spPr>
        <a:xfrm>
          <a:off x="990597" y="2187378"/>
          <a:ext cx="3429002" cy="378026"/>
        </a:xfrm>
        <a:custGeom>
          <a:avLst/>
          <a:gdLst/>
          <a:ahLst/>
          <a:cxnLst/>
          <a:rect l="0" t="0" r="0" b="0"/>
          <a:pathLst>
            <a:path>
              <a:moveTo>
                <a:pt x="3429002" y="0"/>
              </a:moveTo>
              <a:lnTo>
                <a:pt x="3429002" y="180042"/>
              </a:lnTo>
              <a:lnTo>
                <a:pt x="0" y="180042"/>
              </a:lnTo>
              <a:lnTo>
                <a:pt x="0" y="378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8A4C-E276-4888-B287-AD1E8B6C11C3}">
      <dsp:nvSpPr>
        <dsp:cNvPr id="0" name=""/>
        <dsp:cNvSpPr/>
      </dsp:nvSpPr>
      <dsp:spPr>
        <a:xfrm>
          <a:off x="524222" y="889000"/>
          <a:ext cx="7790754" cy="1298377"/>
        </a:xfrm>
        <a:prstGeom prst="rect">
          <a:avLst/>
        </a:prstGeom>
        <a:solidFill>
          <a:srgbClr val="0070C0">
            <a:alpha val="90000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Higher education in Virginia will advance postsecondary learning, research and public service that enhance the civic and financial health of the Commonwealth and the well-being of all its people.</a:t>
          </a:r>
          <a:endParaRPr lang="en-US" sz="2000" b="1" kern="1200" dirty="0"/>
        </a:p>
      </dsp:txBody>
      <dsp:txXfrm>
        <a:off x="524222" y="889000"/>
        <a:ext cx="7790754" cy="1298377"/>
      </dsp:txXfrm>
    </dsp:sp>
    <dsp:sp modelId="{054AB407-C8F8-444C-9910-0F902A824DF5}">
      <dsp:nvSpPr>
        <dsp:cNvPr id="0" name=""/>
        <dsp:cNvSpPr/>
      </dsp:nvSpPr>
      <dsp:spPr>
        <a:xfrm>
          <a:off x="26143" y="2565404"/>
          <a:ext cx="1928908" cy="2445853"/>
        </a:xfrm>
        <a:prstGeom prst="rect">
          <a:avLst/>
        </a:prstGeom>
        <a:solidFill>
          <a:srgbClr val="0070C0">
            <a:alpha val="90000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GOAL 1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Provide Affordable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Access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for All</a:t>
          </a:r>
          <a:endParaRPr lang="en-US" sz="2000" kern="1200" dirty="0"/>
        </a:p>
      </dsp:txBody>
      <dsp:txXfrm>
        <a:off x="26143" y="2565404"/>
        <a:ext cx="1928908" cy="2445853"/>
      </dsp:txXfrm>
    </dsp:sp>
    <dsp:sp modelId="{5AD40570-1398-4E4B-8B65-9D9FE60CC075}">
      <dsp:nvSpPr>
        <dsp:cNvPr id="0" name=""/>
        <dsp:cNvSpPr/>
      </dsp:nvSpPr>
      <dsp:spPr>
        <a:xfrm>
          <a:off x="2286004" y="2565404"/>
          <a:ext cx="1807308" cy="2445853"/>
        </a:xfrm>
        <a:prstGeom prst="rect">
          <a:avLst/>
        </a:prstGeom>
        <a:solidFill>
          <a:srgbClr val="0070C0">
            <a:alpha val="90000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GOAL 2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Optimize Student Success for Work and Life</a:t>
          </a:r>
          <a:endParaRPr lang="en-US" sz="2000" kern="1200" dirty="0"/>
        </a:p>
      </dsp:txBody>
      <dsp:txXfrm>
        <a:off x="2286004" y="2565404"/>
        <a:ext cx="1807308" cy="2445853"/>
      </dsp:txXfrm>
    </dsp:sp>
    <dsp:sp modelId="{EC7C06A3-F672-4948-B72C-D6A364DE26BE}">
      <dsp:nvSpPr>
        <dsp:cNvPr id="0" name=""/>
        <dsp:cNvSpPr/>
      </dsp:nvSpPr>
      <dsp:spPr>
        <a:xfrm>
          <a:off x="4572000" y="2565404"/>
          <a:ext cx="2028786" cy="2445853"/>
        </a:xfrm>
        <a:prstGeom prst="rect">
          <a:avLst/>
        </a:prstGeom>
        <a:solidFill>
          <a:srgbClr val="0070C0">
            <a:alpha val="90000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GOAL 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Drive Change and Improvement through Investment and Innovation</a:t>
          </a:r>
          <a:endParaRPr lang="en-US" sz="2000" kern="1200" dirty="0"/>
        </a:p>
      </dsp:txBody>
      <dsp:txXfrm>
        <a:off x="4572000" y="2565404"/>
        <a:ext cx="2028786" cy="2445853"/>
      </dsp:txXfrm>
    </dsp:sp>
    <dsp:sp modelId="{FBE5F6E4-02E4-4669-A515-95DDB02EFCF1}">
      <dsp:nvSpPr>
        <dsp:cNvPr id="0" name=""/>
        <dsp:cNvSpPr/>
      </dsp:nvSpPr>
      <dsp:spPr>
        <a:xfrm>
          <a:off x="6934191" y="2565404"/>
          <a:ext cx="1885559" cy="2445853"/>
        </a:xfrm>
        <a:prstGeom prst="rect">
          <a:avLst/>
        </a:prstGeom>
        <a:solidFill>
          <a:srgbClr val="0070C0">
            <a:alpha val="90000"/>
          </a:srgb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GOAL 4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Advance the Economic and Cultural Prosperity of the Commonwealth and its Regions</a:t>
          </a:r>
          <a:endParaRPr lang="en-US" sz="2000" kern="1200" dirty="0"/>
        </a:p>
      </dsp:txBody>
      <dsp:txXfrm>
        <a:off x="6934191" y="2565404"/>
        <a:ext cx="1885559" cy="2445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6742F-4B11-4690-B22A-8426A4C0619E}">
      <dsp:nvSpPr>
        <dsp:cNvPr id="0" name=""/>
        <dsp:cNvSpPr/>
      </dsp:nvSpPr>
      <dsp:spPr>
        <a:xfrm>
          <a:off x="4419600" y="2187378"/>
          <a:ext cx="3476452" cy="395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83"/>
              </a:lnTo>
              <a:lnTo>
                <a:pt x="3476452" y="197983"/>
              </a:lnTo>
              <a:lnTo>
                <a:pt x="3476452" y="395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D23E2-C2C8-4F66-921A-1CE6C53E0EEF}">
      <dsp:nvSpPr>
        <dsp:cNvPr id="0" name=""/>
        <dsp:cNvSpPr/>
      </dsp:nvSpPr>
      <dsp:spPr>
        <a:xfrm>
          <a:off x="4419600" y="2187378"/>
          <a:ext cx="1166793" cy="395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83"/>
              </a:lnTo>
              <a:lnTo>
                <a:pt x="1166793" y="197983"/>
              </a:lnTo>
              <a:lnTo>
                <a:pt x="1166793" y="395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8A8BC-E3CE-474E-A871-C53CB5CD488A}">
      <dsp:nvSpPr>
        <dsp:cNvPr id="0" name=""/>
        <dsp:cNvSpPr/>
      </dsp:nvSpPr>
      <dsp:spPr>
        <a:xfrm>
          <a:off x="3228897" y="2187378"/>
          <a:ext cx="1190702" cy="395967"/>
        </a:xfrm>
        <a:custGeom>
          <a:avLst/>
          <a:gdLst/>
          <a:ahLst/>
          <a:cxnLst/>
          <a:rect l="0" t="0" r="0" b="0"/>
          <a:pathLst>
            <a:path>
              <a:moveTo>
                <a:pt x="1190702" y="0"/>
              </a:moveTo>
              <a:lnTo>
                <a:pt x="1190702" y="197983"/>
              </a:lnTo>
              <a:lnTo>
                <a:pt x="0" y="197983"/>
              </a:lnTo>
              <a:lnTo>
                <a:pt x="0" y="395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122B2-912B-4315-9ACE-05276B9F706D}">
      <dsp:nvSpPr>
        <dsp:cNvPr id="0" name=""/>
        <dsp:cNvSpPr/>
      </dsp:nvSpPr>
      <dsp:spPr>
        <a:xfrm>
          <a:off x="964463" y="2187378"/>
          <a:ext cx="3455136" cy="402406"/>
        </a:xfrm>
        <a:custGeom>
          <a:avLst/>
          <a:gdLst/>
          <a:ahLst/>
          <a:cxnLst/>
          <a:rect l="0" t="0" r="0" b="0"/>
          <a:pathLst>
            <a:path>
              <a:moveTo>
                <a:pt x="3455136" y="0"/>
              </a:moveTo>
              <a:lnTo>
                <a:pt x="3455136" y="204422"/>
              </a:lnTo>
              <a:lnTo>
                <a:pt x="0" y="204422"/>
              </a:lnTo>
              <a:lnTo>
                <a:pt x="0" y="402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08A4C-E276-4888-B287-AD1E8B6C11C3}">
      <dsp:nvSpPr>
        <dsp:cNvPr id="0" name=""/>
        <dsp:cNvSpPr/>
      </dsp:nvSpPr>
      <dsp:spPr>
        <a:xfrm>
          <a:off x="524222" y="889000"/>
          <a:ext cx="7790754" cy="129837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Higher education in Virginia will advance postsecondary learning, research and public service that enhance the civic and financial health of the Commonwealth and the well-being of all its people.</a:t>
          </a:r>
          <a:endParaRPr lang="en-US" sz="2000" b="1" kern="1200" dirty="0"/>
        </a:p>
      </dsp:txBody>
      <dsp:txXfrm>
        <a:off x="524222" y="889000"/>
        <a:ext cx="7790754" cy="1298377"/>
      </dsp:txXfrm>
    </dsp:sp>
    <dsp:sp modelId="{054AB407-C8F8-444C-9910-0F902A824DF5}">
      <dsp:nvSpPr>
        <dsp:cNvPr id="0" name=""/>
        <dsp:cNvSpPr/>
      </dsp:nvSpPr>
      <dsp:spPr>
        <a:xfrm>
          <a:off x="9" y="2589784"/>
          <a:ext cx="1928908" cy="2445853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GOAL 1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Provide Affordable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Access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/>
            <a:t>for All</a:t>
          </a:r>
          <a:endParaRPr lang="en-US" sz="2000" kern="1200" dirty="0"/>
        </a:p>
      </dsp:txBody>
      <dsp:txXfrm>
        <a:off x="9" y="2589784"/>
        <a:ext cx="1928908" cy="2445853"/>
      </dsp:txXfrm>
    </dsp:sp>
    <dsp:sp modelId="{5AD40570-1398-4E4B-8B65-9D9FE60CC075}">
      <dsp:nvSpPr>
        <dsp:cNvPr id="0" name=""/>
        <dsp:cNvSpPr/>
      </dsp:nvSpPr>
      <dsp:spPr>
        <a:xfrm>
          <a:off x="2325243" y="2583345"/>
          <a:ext cx="1807308" cy="2445853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GOAL 2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Optimize Student Success for Work and Life</a:t>
          </a:r>
          <a:endParaRPr lang="en-US" sz="2000" kern="1200" dirty="0"/>
        </a:p>
      </dsp:txBody>
      <dsp:txXfrm>
        <a:off x="2325243" y="2583345"/>
        <a:ext cx="1807308" cy="2445853"/>
      </dsp:txXfrm>
    </dsp:sp>
    <dsp:sp modelId="{EC7C06A3-F672-4948-B72C-D6A364DE26BE}">
      <dsp:nvSpPr>
        <dsp:cNvPr id="0" name=""/>
        <dsp:cNvSpPr/>
      </dsp:nvSpPr>
      <dsp:spPr>
        <a:xfrm>
          <a:off x="4572000" y="2583345"/>
          <a:ext cx="2028786" cy="2445853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GOAL 3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Drive Change and Improvement through Investment and Innovation</a:t>
          </a:r>
          <a:endParaRPr lang="en-US" sz="2000" kern="1200" dirty="0"/>
        </a:p>
      </dsp:txBody>
      <dsp:txXfrm>
        <a:off x="4572000" y="2583345"/>
        <a:ext cx="2028786" cy="2445853"/>
      </dsp:txXfrm>
    </dsp:sp>
    <dsp:sp modelId="{FBE5F6E4-02E4-4669-A515-95DDB02EFCF1}">
      <dsp:nvSpPr>
        <dsp:cNvPr id="0" name=""/>
        <dsp:cNvSpPr/>
      </dsp:nvSpPr>
      <dsp:spPr>
        <a:xfrm>
          <a:off x="6953273" y="2583345"/>
          <a:ext cx="1885559" cy="2445853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GOAL 4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Advance the Economic and Cultural Prosperity of the Commonwealth and its Regions</a:t>
          </a:r>
          <a:endParaRPr lang="en-US" sz="2000" kern="1200" dirty="0"/>
        </a:p>
      </dsp:txBody>
      <dsp:txXfrm>
        <a:off x="6953273" y="2583345"/>
        <a:ext cx="1885559" cy="244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639" cy="46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750" y="0"/>
            <a:ext cx="3027638" cy="46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52D4B-1F10-4964-8389-6B24DC88986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5550"/>
            <a:ext cx="3027639" cy="46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750" y="8805550"/>
            <a:ext cx="3027638" cy="46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7A83-CDCF-49FB-AEDA-1944792B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3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6833" cy="463550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>
              <a:defRPr sz="1200"/>
            </a:lvl1pPr>
          </a:lstStyle>
          <a:p>
            <a:fld id="{EAFE3BB9-96FF-4C55-A76C-4C46F9313DD2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7" rIns="92433" bIns="462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3725"/>
            <a:ext cx="5588000" cy="4171950"/>
          </a:xfrm>
          <a:prstGeom prst="rect">
            <a:avLst/>
          </a:prstGeom>
        </p:spPr>
        <p:txBody>
          <a:bodyPr vert="horz" lIns="92433" tIns="46217" rIns="92433" bIns="462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05840"/>
            <a:ext cx="3026833" cy="463550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0"/>
            <a:ext cx="3026833" cy="463550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>
              <a:defRPr sz="1200"/>
            </a:lvl1pPr>
          </a:lstStyle>
          <a:p>
            <a:fld id="{7A75F672-6B64-4581-ABFA-9B46A45397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F672-6B64-4581-ABFA-9B46A45397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0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F672-6B64-4581-ABFA-9B46A45397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5F672-6B64-4581-ABFA-9B46A45397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4B8038-B5C2-475D-957E-110E9702D0BD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B1B42A-6782-4C48-8D49-E71C459613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82AD5-AFEC-41FB-B132-40A164AD77AC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F18B2-5CD6-471E-BCB3-03AC17EBA9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7AB238B1-0597-4C2B-B6A7-23DB6388E53A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FEDA597-5B48-404B-B1B9-80C7CD5793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5000"/>
            <a:ext cx="7772400" cy="1470025"/>
          </a:xfrm>
        </p:spPr>
        <p:txBody>
          <a:bodyPr/>
          <a:lstStyle>
            <a:lvl1pPr>
              <a:defRPr b="1" i="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92875"/>
            <a:ext cx="1219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E75A60-415A-4E1D-832D-CAC4567E336A}" type="datetime1">
              <a:rPr lang="en-US" smtClean="0">
                <a:solidFill>
                  <a:prstClr val="white"/>
                </a:solidFill>
              </a:rPr>
              <a:pPr/>
              <a:t>11/11/2014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State Council of Higher Education for Virginia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004" y="-76200"/>
            <a:ext cx="7391400" cy="1143000"/>
          </a:xfrm>
        </p:spPr>
        <p:txBody>
          <a:bodyPr>
            <a:normAutofit/>
          </a:bodyPr>
          <a:lstStyle>
            <a:lvl1pPr algn="l">
              <a:defRPr sz="4400" b="1" i="0" baseline="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>
            <a:lvl2pPr>
              <a:defRPr baseline="0">
                <a:solidFill>
                  <a:srgbClr val="0070C0"/>
                </a:solidFill>
              </a:defRPr>
            </a:lvl2pPr>
            <a:lvl4pPr>
              <a:defRPr baseline="0">
                <a:solidFill>
                  <a:schemeClr val="accent3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92875"/>
            <a:ext cx="1219200" cy="365125"/>
          </a:xfrm>
        </p:spPr>
        <p:txBody>
          <a:bodyPr/>
          <a:lstStyle/>
          <a:p>
            <a:fld id="{861AD1F9-9AB7-4871-BB81-33B0E1107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33528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State Council of Higher Education for Virginia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914400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04" y="-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0086B9BF-BE02-4055-8F6C-DEDB621401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State Council of Higher Education for Virginia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492875"/>
            <a:ext cx="914400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04" y="-76200"/>
            <a:ext cx="8229600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20A005-26CB-402D-8839-96F97195518D}" type="datetime1">
              <a:rPr lang="en-US" smtClean="0">
                <a:solidFill>
                  <a:prstClr val="white"/>
                </a:solidFill>
              </a:rPr>
              <a:pPr/>
              <a:t>11/11/2014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657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State Council of Higher Education for Virginia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838200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92875"/>
            <a:ext cx="1676400" cy="365125"/>
          </a:xfrm>
        </p:spPr>
        <p:txBody>
          <a:bodyPr/>
          <a:lstStyle/>
          <a:p>
            <a:fld id="{86C37276-1D93-4DDB-B829-4C4BB80B68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34290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State Council of Higher Education for Virginia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1600200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4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267D6-AA76-4319-95C1-2AABFEA96EBA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3B87B-C0B2-4CE8-9A4A-61BBB93FBC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4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4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4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5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46AEC-C3DF-4047-A35C-BD3148816107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3CEC6EB5-547B-448A-B779-94BDD5D5713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902C52-08B9-4D42-951E-92EBF229F195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8B6160-4B2B-42A9-8285-63C13E57494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285752-3461-496E-9A38-66A35780359B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49AF5-2E2C-446C-BDBF-1F94A6524C8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10309-44CC-41F9-9BC5-15CB5706C374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725E0-5440-4AFD-8FE0-A12F173710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44FB1-8710-4A3A-9187-844CE5DDB2AC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B5B9D0-9EDA-473D-9B0B-3AFBD49BE8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9F9AB-80F8-4A2E-814F-82D5E8D70CEB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3F896-BBA6-4EC3-8997-2CF5F70CCA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92A8B773-A948-4933-8A0F-0F62A8391BBF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AEFB5200-6E6C-46D3-9E9B-6D5F71DB45B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26" charset="-18"/>
              </a:defRPr>
            </a:lvl1pPr>
          </a:lstStyle>
          <a:p>
            <a:fld id="{92580A4C-F18E-483B-BAD8-90C74F7DF952}" type="datetime1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State Council of Higher Education for Virginia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26" charset="-18"/>
              </a:defRPr>
            </a:lvl1pPr>
          </a:lstStyle>
          <a:p>
            <a:fld id="{E297F871-F22B-4AFF-92B2-FD453329CB0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8" r:id="rId2"/>
    <p:sldLayoutId id="2147483853" r:id="rId3"/>
    <p:sldLayoutId id="2147483854" r:id="rId4"/>
    <p:sldLayoutId id="2147483855" r:id="rId5"/>
    <p:sldLayoutId id="2147483849" r:id="rId6"/>
    <p:sldLayoutId id="2147483856" r:id="rId7"/>
    <p:sldLayoutId id="2147483850" r:id="rId8"/>
    <p:sldLayoutId id="2147483857" r:id="rId9"/>
    <p:sldLayoutId id="2147483851" r:id="rId10"/>
    <p:sldLayoutId id="214748385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6" charset="-18"/>
          <a:ea typeface="ＭＳ Ｐゴシック" pitchFamily="26" charset="-128"/>
          <a:cs typeface="ＭＳ Ｐゴシック" pitchFamily="2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6" charset="-18"/>
          <a:ea typeface="ＭＳ Ｐゴシック" pitchFamily="26" charset="-128"/>
          <a:cs typeface="ＭＳ Ｐゴシック" pitchFamily="2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6" charset="-18"/>
          <a:ea typeface="ＭＳ Ｐゴシック" pitchFamily="26" charset="-128"/>
          <a:cs typeface="ＭＳ Ｐゴシック" pitchFamily="2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6" charset="-18"/>
          <a:ea typeface="ＭＳ Ｐゴシック" pitchFamily="26" charset="-128"/>
          <a:cs typeface="ＭＳ Ｐゴシック" pitchFamily="2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6" charset="-18"/>
          <a:ea typeface="ＭＳ Ｐゴシック" pitchFamily="26" charset="-128"/>
          <a:cs typeface="ＭＳ Ｐゴシック" pitchFamily="2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6" charset="-18"/>
          <a:ea typeface="ＭＳ Ｐゴシック" pitchFamily="26" charset="-128"/>
          <a:cs typeface="ＭＳ Ｐゴシック" pitchFamily="2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6" charset="-18"/>
          <a:ea typeface="ＭＳ Ｐゴシック" pitchFamily="26" charset="-128"/>
          <a:cs typeface="ＭＳ Ｐゴシック" pitchFamily="2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26" charset="-18"/>
          <a:ea typeface="ＭＳ Ｐゴシック" pitchFamily="26" charset="-128"/>
          <a:cs typeface="ＭＳ Ｐゴシック" pitchFamily="26" charset="-128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6" charset="2"/>
        <a:buChar char=""/>
        <a:defRPr sz="29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6" charset="2"/>
        <a:buChar char=""/>
        <a:defRPr sz="26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6" charset="2"/>
        <a:buChar char=""/>
        <a:defRPr sz="23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6" charset="2"/>
        <a:buChar char="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6" charset="2"/>
        <a:buChar char="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F16201F-7B5B-4006-8E75-80E1CE48E08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mbri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mbri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mbria"/>
                <a:ea typeface="+mn-ea"/>
              </a:rPr>
              <a:t>State Council of Higher Education for Virginia</a:t>
            </a:r>
            <a:endParaRPr lang="en-US">
              <a:solidFill>
                <a:prstClr val="black">
                  <a:tint val="75000"/>
                </a:prstClr>
              </a:solidFill>
              <a:latin typeface="Cambri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mbri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mbria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DC1A9F1-06E7-4D9C-A7C3-BC41DD9157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F6C1FB2-B9D9-4950-8BA8-5F0D6F398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43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blake@schev.edu" TargetMode="External"/><Relationship Id="rId2" Type="http://schemas.openxmlformats.org/officeDocument/2006/relationships/hyperlink" Target="http://www.schev.edu/schev/StrategicPlan.asp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386" y="1501254"/>
            <a:ext cx="8105614" cy="294791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Statewide Strategic Plan</a:t>
            </a:r>
            <a:br>
              <a:rPr lang="en-US" dirty="0" smtClean="0"/>
            </a:br>
            <a:r>
              <a:rPr lang="en-US" dirty="0" smtClean="0"/>
              <a:t>for Higher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386" y="4449169"/>
            <a:ext cx="8105614" cy="240883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+mj-lt"/>
              </a:rPr>
              <a:t>Education Summit</a:t>
            </a:r>
          </a:p>
          <a:p>
            <a:r>
              <a:rPr lang="en-US" sz="2800" b="1" dirty="0" smtClean="0">
                <a:latin typeface="+mj-lt"/>
              </a:rPr>
              <a:t>HOUSE COMMITTEE ON EDUCATION</a:t>
            </a:r>
          </a:p>
          <a:p>
            <a:endParaRPr lang="en-US" sz="2800" b="1" dirty="0" smtClean="0">
              <a:latin typeface="+mj-lt"/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Peter Blake, SCHEV Director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November 11, 2014</a:t>
            </a:r>
          </a:p>
          <a:p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726"/>
            <a:ext cx="9220200" cy="6012474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0" y="5943600"/>
            <a:ext cx="9296400" cy="1143000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Arial Black" pitchFamily="34" charset="0"/>
                <a:ea typeface="+mn-ea"/>
              </a:rPr>
              <a:t>VISION</a:t>
            </a:r>
            <a:endParaRPr lang="en-US" sz="4800" b="1" dirty="0">
              <a:solidFill>
                <a:prstClr val="white"/>
              </a:solidFill>
              <a:latin typeface="Arial Black" pitchFamily="34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3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>Higher Education will transform the lives of Virginians, our communities and our Commonwealth.</a:t>
            </a:r>
          </a:p>
        </p:txBody>
      </p:sp>
    </p:spTree>
    <p:extLst>
      <p:ext uri="{BB962C8B-B14F-4D97-AF65-F5344CB8AC3E}">
        <p14:creationId xmlns:p14="http://schemas.microsoft.com/office/powerpoint/2010/main" val="17209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4"/>
            <a:ext cx="10182066" cy="688271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0210800" cy="685800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78495380"/>
              </p:ext>
            </p:extLst>
          </p:nvPr>
        </p:nvGraphicFramePr>
        <p:xfrm>
          <a:off x="152400" y="-508000"/>
          <a:ext cx="8839200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6248400"/>
            <a:ext cx="6172200" cy="369332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latin typeface="Calibri"/>
                <a:ea typeface="+mn-ea"/>
              </a:rPr>
              <a:t>Mission, Vision, and Goals approved by Council on 09.16.2014</a:t>
            </a:r>
            <a:endParaRPr lang="en-US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02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4"/>
            <a:ext cx="10182066" cy="688271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238" y="0"/>
            <a:ext cx="10173828" cy="6858000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211428"/>
              </p:ext>
            </p:extLst>
          </p:nvPr>
        </p:nvGraphicFramePr>
        <p:xfrm>
          <a:off x="152400" y="-508000"/>
          <a:ext cx="8839200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600" y="5349875"/>
            <a:ext cx="51054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  <a:ea typeface="+mn-ea"/>
              </a:rPr>
              <a:t>Goal-Level Measure and Target</a:t>
            </a:r>
            <a:endParaRPr lang="en-US" sz="24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943600"/>
            <a:ext cx="5105400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/>
                <a:ea typeface="+mn-ea"/>
              </a:rPr>
              <a:t>Strategies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  <a:ea typeface="+mn-ea"/>
              </a:rPr>
              <a:t>(approved by Council </a:t>
            </a:r>
            <a:r>
              <a:rPr lang="en-US" sz="1400" smtClean="0">
                <a:solidFill>
                  <a:prstClr val="white"/>
                </a:solidFill>
                <a:latin typeface="Calibri"/>
                <a:ea typeface="+mn-ea"/>
              </a:rPr>
              <a:t>on 10.28.2014</a:t>
            </a:r>
            <a:r>
              <a:rPr lang="en-US" sz="1400" dirty="0" smtClean="0">
                <a:solidFill>
                  <a:prstClr val="white"/>
                </a:solidFill>
                <a:latin typeface="Calibri"/>
                <a:ea typeface="+mn-ea"/>
              </a:rPr>
              <a:t>)</a:t>
            </a:r>
            <a:endParaRPr lang="en-US" sz="24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3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3881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5348556" cy="3577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92765"/>
            <a:ext cx="8915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FFFF00"/>
                </a:solidFill>
                <a:latin typeface="Calibri"/>
                <a:ea typeface="+mn-ea"/>
              </a:rPr>
              <a:t>Strategies:</a:t>
            </a:r>
            <a:endParaRPr lang="en-US" sz="1900" dirty="0">
              <a:solidFill>
                <a:srgbClr val="FFFF00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1.1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Expand outreach to PK-12 and traditionally underserved populations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1.2 Improve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the college readiness of all students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1.3 Cultivate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affordable </a:t>
            </a: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postsecondary education pathways for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traditional, </a:t>
            </a: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non-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       traditional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and returning students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1.4 Align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state appropriations, financial aid and tuition and fees such that students </a:t>
            </a:r>
            <a:endParaRPr lang="en-US" sz="1900" b="1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       have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broader access to postsecondary education opportunities regardless of their </a:t>
            </a:r>
            <a:endParaRPr lang="en-US" sz="1900" b="1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       ability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to </a:t>
            </a: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pay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8556" y="3352800"/>
            <a:ext cx="3795444" cy="3505201"/>
          </a:xfrm>
        </p:spPr>
        <p:txBody>
          <a:bodyPr>
            <a:normAutofit/>
          </a:bodyPr>
          <a:lstStyle/>
          <a:p>
            <a:pPr lvl="0" algn="l"/>
            <a:r>
              <a:rPr lang="en-US" sz="2000" b="1" dirty="0" smtClean="0">
                <a:solidFill>
                  <a:srgbClr val="FFFF00"/>
                </a:solidFill>
              </a:rPr>
              <a:t>Options for Goal-level Measures: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Total student enrollment and traditionally-underserved-population enrollment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Student-loan debt of graduates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Cost of undergraduate tuition per capita of disposable income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3340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600" b="1" dirty="0" smtClean="0">
                <a:solidFill>
                  <a:prstClr val="white"/>
                </a:solidFill>
                <a:latin typeface="Calibri"/>
                <a:ea typeface="+mn-ea"/>
              </a:rPr>
              <a:t>1</a:t>
            </a:r>
            <a:endParaRPr lang="en-US" sz="96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76200"/>
            <a:ext cx="6324600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  <a:ea typeface="+mn-ea"/>
              </a:rPr>
              <a:t>GOAL: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  <a:ea typeface="+mn-ea"/>
              </a:rPr>
              <a:t>  Provide Affordable Access for All</a:t>
            </a:r>
          </a:p>
        </p:txBody>
      </p:sp>
    </p:spTree>
    <p:extLst>
      <p:ext uri="{BB962C8B-B14F-4D97-AF65-F5344CB8AC3E}">
        <p14:creationId xmlns:p14="http://schemas.microsoft.com/office/powerpoint/2010/main" val="7261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5" y="0"/>
            <a:ext cx="9100751" cy="6858000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8763000" cy="2590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rgbClr val="FFFF00"/>
                </a:solidFill>
              </a:rPr>
              <a:t>Strategies: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2.1 Strengthen </a:t>
            </a:r>
            <a:r>
              <a:rPr lang="en-US" sz="1900" b="1" dirty="0">
                <a:solidFill>
                  <a:schemeClr val="bg1"/>
                </a:solidFill>
              </a:rPr>
              <a:t>curricular options to ensure that graduates are prepared with the 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       competencies </a:t>
            </a:r>
            <a:r>
              <a:rPr lang="en-US" sz="1900" b="1" dirty="0">
                <a:solidFill>
                  <a:schemeClr val="bg1"/>
                </a:solidFill>
              </a:rPr>
              <a:t>necessary for employment and civic engagement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2.2 Provide </a:t>
            </a:r>
            <a:r>
              <a:rPr lang="en-US" sz="1900" b="1" dirty="0">
                <a:solidFill>
                  <a:schemeClr val="bg1"/>
                </a:solidFill>
              </a:rPr>
              <a:t>effective academic and student services infrastructures </a:t>
            </a:r>
            <a:r>
              <a:rPr lang="en-US" sz="1900" b="1" dirty="0" smtClean="0">
                <a:solidFill>
                  <a:schemeClr val="bg1"/>
                </a:solidFill>
              </a:rPr>
              <a:t>focused on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       persistence and completion</a:t>
            </a:r>
            <a:endParaRPr lang="en-US" sz="1900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2.3 Increase </a:t>
            </a:r>
            <a:r>
              <a:rPr lang="en-US" sz="1900" b="1" dirty="0">
                <a:solidFill>
                  <a:schemeClr val="bg1"/>
                </a:solidFill>
              </a:rPr>
              <a:t>on-time completion of certificates and degrees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2.4 Engage </a:t>
            </a:r>
            <a:r>
              <a:rPr lang="en-US" sz="1900" b="1" dirty="0">
                <a:solidFill>
                  <a:schemeClr val="bg1"/>
                </a:solidFill>
              </a:rPr>
              <a:t>adults and veterans in certificate and degree completion and lifelong 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bg1"/>
                </a:solidFill>
              </a:rPr>
              <a:t>       learning</a:t>
            </a:r>
            <a:endParaRPr lang="en-US" sz="1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5385486" cy="358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4176" y="-90616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600" b="1" dirty="0" smtClean="0">
                <a:solidFill>
                  <a:prstClr val="white"/>
                </a:solidFill>
                <a:latin typeface="Calibri"/>
                <a:ea typeface="+mn-ea"/>
              </a:rPr>
              <a:t>2</a:t>
            </a:r>
            <a:endParaRPr lang="en-US" sz="96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8763000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  <a:ea typeface="+mn-ea"/>
              </a:rPr>
              <a:t>GOAL: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  <a:ea typeface="+mn-ea"/>
              </a:rPr>
              <a:t> 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  <a:ea typeface="+mn-ea"/>
              </a:rPr>
              <a:t>Optimize Student Success for Work and Life</a:t>
            </a:r>
            <a:endParaRPr lang="en-US" sz="2800" dirty="0" smtClea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5" y="609600"/>
            <a:ext cx="371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latin typeface="Calibri"/>
                <a:ea typeface="+mn-ea"/>
              </a:rPr>
              <a:t>Options for Goal-level </a:t>
            </a:r>
            <a:r>
              <a:rPr lang="en-US" b="1" dirty="0" smtClean="0">
                <a:solidFill>
                  <a:srgbClr val="FFFF00"/>
                </a:solidFill>
                <a:latin typeface="Calibri"/>
                <a:ea typeface="+mn-ea"/>
              </a:rPr>
              <a:t>Measures: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  <a:latin typeface="Calibri"/>
                <a:ea typeface="+mn-ea"/>
              </a:rPr>
              <a:t>Number of students who complete their credentials on-time</a:t>
            </a:r>
            <a:endParaRPr lang="en-US" sz="1400" b="1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  <a:latin typeface="Calibri"/>
                <a:ea typeface="+mn-ea"/>
              </a:rPr>
              <a:t>Student retention, transfer and completion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  <a:latin typeface="Calibri"/>
                <a:ea typeface="+mn-ea"/>
              </a:rPr>
              <a:t>Virginia’s level of postsecondary educational attainment</a:t>
            </a:r>
            <a:r>
              <a:rPr lang="en-US" dirty="0">
                <a:solidFill>
                  <a:prstClr val="white"/>
                </a:solidFill>
                <a:latin typeface="Calibri"/>
                <a:ea typeface="+mn-ea"/>
              </a:rPr>
              <a:t/>
            </a:r>
            <a:br>
              <a:rPr lang="en-US" dirty="0">
                <a:solidFill>
                  <a:prstClr val="white"/>
                </a:solidFill>
                <a:latin typeface="Calibri"/>
                <a:ea typeface="+mn-ea"/>
              </a:rPr>
            </a:b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6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949" y="-86500"/>
            <a:ext cx="9200900" cy="7020699"/>
          </a:xfrm>
          <a:prstGeom prst="rect">
            <a:avLst/>
          </a:prstGeom>
          <a:solidFill>
            <a:schemeClr val="tx2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1241554"/>
            <a:ext cx="8763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FFFF00"/>
                </a:solidFill>
                <a:latin typeface="Calibri"/>
                <a:ea typeface="+mn-ea"/>
              </a:rPr>
              <a:t>Strategies: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3.1 Identify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and implement public funding strategies to </a:t>
            </a: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sustain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long-term planning </a:t>
            </a:r>
            <a:endParaRPr lang="en-US" sz="1900" b="1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       and responsiveness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3.2 Cultivate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innovations that enrich quality, promote collaboration and improve </a:t>
            </a:r>
            <a:endParaRPr lang="en-US" sz="1900" b="1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       efficiency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3.3 Foster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faculty excellence, scholarship and diversity </a:t>
            </a:r>
            <a:endParaRPr lang="en-US" sz="1900" b="1" dirty="0" smtClean="0">
              <a:solidFill>
                <a:prstClr val="white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3.4 Enhance </a:t>
            </a:r>
            <a:r>
              <a:rPr lang="en-US" sz="1900" b="1" dirty="0">
                <a:solidFill>
                  <a:prstClr val="white"/>
                </a:solidFill>
                <a:latin typeface="Calibri"/>
                <a:ea typeface="+mn-ea"/>
              </a:rPr>
              <a:t>higher education </a:t>
            </a:r>
            <a:r>
              <a:rPr lang="en-US" sz="1900" b="1" dirty="0" smtClean="0">
                <a:solidFill>
                  <a:prstClr val="white"/>
                </a:solidFill>
                <a:latin typeface="Calibri"/>
                <a:ea typeface="+mn-ea"/>
              </a:rPr>
              <a:t>leadership, governance and accountability</a:t>
            </a:r>
            <a:endParaRPr lang="en-US" sz="19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914400"/>
          </a:xfrm>
          <a:ln w="25400">
            <a:solidFill>
              <a:schemeClr val="bg1"/>
            </a:solidFill>
          </a:ln>
        </p:spPr>
        <p:txBody>
          <a:bodyPr anchor="t">
            <a:normAutofit fontScale="90000"/>
          </a:bodyPr>
          <a:lstStyle/>
          <a:p>
            <a:pPr algn="r"/>
            <a:r>
              <a:rPr lang="en-US" sz="3100" b="1" dirty="0" smtClean="0">
                <a:solidFill>
                  <a:srgbClr val="FFFF00"/>
                </a:solidFill>
                <a:latin typeface="+mn-lt"/>
              </a:rPr>
              <a:t>GOAL:</a:t>
            </a:r>
            <a:r>
              <a:rPr lang="en-US" sz="3100" b="1" dirty="0" smtClean="0">
                <a:latin typeface="+mn-lt"/>
              </a:rPr>
              <a:t>  </a:t>
            </a:r>
            <a:r>
              <a:rPr lang="en-US" sz="3100" b="1" dirty="0">
                <a:solidFill>
                  <a:schemeClr val="bg1"/>
                </a:solidFill>
                <a:latin typeface="+mn-lt"/>
              </a:rPr>
              <a:t>Drive Change and Improvement through Investment and </a:t>
            </a: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Innovation</a:t>
            </a:r>
            <a:r>
              <a:rPr lang="en-US" sz="2800" b="1" dirty="0" smtClean="0">
                <a:latin typeface="+mn-lt"/>
              </a:rPr>
              <a:t/>
            </a:r>
            <a:br>
              <a:rPr lang="en-US" sz="2800" b="1" dirty="0" smtClean="0">
                <a:latin typeface="+mn-lt"/>
              </a:rPr>
            </a:br>
            <a:r>
              <a:rPr lang="en-US" sz="2800" b="1" dirty="0">
                <a:latin typeface="+mn-lt"/>
              </a:rPr>
              <a:t/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351" y="3657600"/>
            <a:ext cx="3815149" cy="3124200"/>
          </a:xfrm>
        </p:spPr>
        <p:txBody>
          <a:bodyPr>
            <a:normAutofit/>
          </a:bodyPr>
          <a:lstStyle/>
          <a:p>
            <a:pPr algn="l"/>
            <a:r>
              <a:rPr lang="en-US" sz="1900" b="1" dirty="0" smtClean="0">
                <a:solidFill>
                  <a:srgbClr val="FFFF00"/>
                </a:solidFill>
              </a:rPr>
              <a:t>Options for Goal-level Measures: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</a:rPr>
              <a:t>Number of institutions conducting reviews of academic, </a:t>
            </a:r>
            <a:r>
              <a:rPr lang="en-US" sz="1900" b="1" dirty="0" smtClean="0">
                <a:solidFill>
                  <a:schemeClr val="bg1"/>
                </a:solidFill>
              </a:rPr>
              <a:t>administrative or </a:t>
            </a:r>
            <a:r>
              <a:rPr lang="en-US" sz="1900" b="1" dirty="0">
                <a:solidFill>
                  <a:schemeClr val="bg1"/>
                </a:solidFill>
              </a:rPr>
              <a:t>organizational policies and processes </a:t>
            </a:r>
            <a:endParaRPr lang="en-US" sz="1900" b="1" i="1" dirty="0">
              <a:solidFill>
                <a:schemeClr val="bg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</a:rPr>
              <a:t>Number of </a:t>
            </a:r>
            <a:r>
              <a:rPr lang="en-US" sz="1900" b="1" dirty="0" smtClean="0">
                <a:solidFill>
                  <a:schemeClr val="bg1"/>
                </a:solidFill>
              </a:rPr>
              <a:t>institutions </a:t>
            </a:r>
            <a:r>
              <a:rPr lang="en-US" sz="1900" b="1" dirty="0">
                <a:solidFill>
                  <a:schemeClr val="bg1"/>
                </a:solidFill>
              </a:rPr>
              <a:t>meeting institutional performance standards </a:t>
            </a:r>
            <a:r>
              <a:rPr lang="en-US" sz="1900" b="1" dirty="0" smtClean="0">
                <a:solidFill>
                  <a:schemeClr val="bg1"/>
                </a:solidFill>
              </a:rPr>
              <a:t> (publics only) and accreditation requirements (all)</a:t>
            </a:r>
            <a:endParaRPr lang="en-US" sz="19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37382"/>
            <a:ext cx="5105400" cy="342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8751" y="3343484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 smtClean="0">
                <a:solidFill>
                  <a:prstClr val="white"/>
                </a:solidFill>
                <a:latin typeface="Calibri"/>
                <a:ea typeface="+mn-ea"/>
              </a:rPr>
              <a:t>3</a:t>
            </a:r>
            <a:endParaRPr lang="en-US" sz="88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20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1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6096000" cy="286470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2300" b="1" dirty="0" smtClean="0">
                <a:solidFill>
                  <a:srgbClr val="FFFF00"/>
                </a:solidFill>
              </a:rPr>
              <a:t>Strategies: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>
                <a:solidFill>
                  <a:schemeClr val="bg1"/>
                </a:solidFill>
              </a:rPr>
              <a:t>4.1 Build a competitive, future-ready workforce for all regions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4.2 Be </a:t>
            </a:r>
            <a:r>
              <a:rPr lang="en-US" sz="2300" b="1" dirty="0">
                <a:solidFill>
                  <a:schemeClr val="bg1"/>
                </a:solidFill>
              </a:rPr>
              <a:t>a catalyst for entrepreneurship and a model for </a:t>
            </a:r>
            <a:endParaRPr lang="en-US" sz="2300" b="1" dirty="0" smtClean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       business </a:t>
            </a:r>
            <a:r>
              <a:rPr lang="en-US" sz="2300" b="1" dirty="0">
                <a:solidFill>
                  <a:schemeClr val="bg1"/>
                </a:solidFill>
              </a:rPr>
              <a:t>incubation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4.3 Target </a:t>
            </a:r>
            <a:r>
              <a:rPr lang="en-US" sz="2300" b="1" dirty="0">
                <a:solidFill>
                  <a:schemeClr val="bg1"/>
                </a:solidFill>
              </a:rPr>
              <a:t>funding, resources and partnerships to support </a:t>
            </a:r>
            <a:endParaRPr lang="en-US" sz="2300" b="1" dirty="0" smtClean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       research </a:t>
            </a:r>
            <a:r>
              <a:rPr lang="en-US" sz="2300" b="1" dirty="0">
                <a:solidFill>
                  <a:schemeClr val="bg1"/>
                </a:solidFill>
              </a:rPr>
              <a:t>and development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4.4 Expand </a:t>
            </a:r>
            <a:r>
              <a:rPr lang="en-US" sz="2300" b="1" dirty="0">
                <a:solidFill>
                  <a:schemeClr val="bg1"/>
                </a:solidFill>
              </a:rPr>
              <a:t>participation and engagement in public service </a:t>
            </a:r>
            <a:endParaRPr lang="en-US" sz="2300" b="1" dirty="0" smtClean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       and </a:t>
            </a:r>
            <a:r>
              <a:rPr lang="en-US" sz="2300" b="1" dirty="0">
                <a:solidFill>
                  <a:schemeClr val="bg1"/>
                </a:solidFill>
              </a:rPr>
              <a:t>institutional service to the community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4.5 Demonstrate </a:t>
            </a:r>
            <a:r>
              <a:rPr lang="en-US" sz="2300" b="1" dirty="0">
                <a:solidFill>
                  <a:schemeClr val="bg1"/>
                </a:solidFill>
              </a:rPr>
              <a:t>the impact of higher education on state and </a:t>
            </a:r>
            <a:endParaRPr lang="en-US" sz="2300" b="1" dirty="0" smtClean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       regional </a:t>
            </a:r>
            <a:r>
              <a:rPr lang="en-US" sz="2300" b="1" dirty="0">
                <a:solidFill>
                  <a:schemeClr val="bg1"/>
                </a:solidFill>
              </a:rPr>
              <a:t>economic development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76"/>
            <a:ext cx="6120281" cy="3978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-76200"/>
            <a:ext cx="114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 smtClean="0">
                <a:solidFill>
                  <a:prstClr val="white"/>
                </a:solidFill>
                <a:latin typeface="Calibri"/>
                <a:ea typeface="+mn-ea"/>
              </a:rPr>
              <a:t>4</a:t>
            </a:r>
            <a:endParaRPr lang="en-US" sz="8800" b="1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962400"/>
            <a:ext cx="2743200" cy="267765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Calibri"/>
                <a:ea typeface="+mn-ea"/>
              </a:rPr>
              <a:t>GOAL:  </a:t>
            </a:r>
            <a:r>
              <a:rPr lang="en-US" sz="2800" b="1" dirty="0">
                <a:solidFill>
                  <a:prstClr val="white"/>
                </a:solidFill>
                <a:latin typeface="Calibri"/>
                <a:ea typeface="+mn-ea"/>
              </a:rPr>
              <a:t>Advance the Economic and Cultural Prosperity of the Commonwealth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Calibri"/>
                <a:ea typeface="+mn-ea"/>
              </a:rPr>
              <a:t>and its Regions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152400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FFFF00"/>
                </a:solidFill>
                <a:latin typeface="Calibri"/>
                <a:ea typeface="+mn-ea"/>
              </a:rPr>
              <a:t>Options for </a:t>
            </a:r>
            <a:r>
              <a:rPr lang="en-US" sz="1900" b="1" smtClean="0">
                <a:solidFill>
                  <a:srgbClr val="FFFF00"/>
                </a:solidFill>
                <a:latin typeface="Calibri"/>
                <a:ea typeface="+mn-ea"/>
              </a:rPr>
              <a:t>Goal-level Measures:</a:t>
            </a:r>
            <a:endParaRPr lang="en-US" sz="1000" b="1" i="1" dirty="0" smtClea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762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  <a:latin typeface="Calibri"/>
                <a:ea typeface="+mn-ea"/>
              </a:rPr>
              <a:t>Earnings of graduates, by region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  <a:latin typeface="Calibri"/>
                <a:ea typeface="+mn-ea"/>
              </a:rPr>
              <a:t>Virginia’s rank on “best state for” ratings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  <a:latin typeface="Calibri"/>
                <a:ea typeface="+mn-ea"/>
              </a:rPr>
              <a:t>Academic-research expenditures</a:t>
            </a:r>
            <a:endParaRPr lang="en-US" b="1" dirty="0">
              <a:solidFill>
                <a:prstClr val="white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95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5000"/>
            <a:ext cx="7772400" cy="1138451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3451"/>
            <a:ext cx="7772400" cy="213814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www.schev.edu/schev/StrategicPlan.asp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3"/>
              </a:rPr>
              <a:t>peterblake@schev.edu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21804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SCHEV Purpose:  § 23-9.3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01254"/>
            <a:ext cx="8121804" cy="4991621"/>
          </a:xfrm>
        </p:spPr>
        <p:txBody>
          <a:bodyPr>
            <a:normAutofit/>
          </a:bodyPr>
          <a:lstStyle/>
          <a:p>
            <a:pPr marL="231775" indent="-231775">
              <a:lnSpc>
                <a:spcPct val="80000"/>
              </a:lnSpc>
              <a:buClr>
                <a:srgbClr val="003399"/>
              </a:buClr>
            </a:pPr>
            <a:r>
              <a:rPr lang="en-US" dirty="0" smtClean="0"/>
              <a:t>Advocate, promote and coordinate higher </a:t>
            </a:r>
            <a:r>
              <a:rPr lang="en-US" dirty="0" err="1" smtClean="0"/>
              <a:t>ed</a:t>
            </a:r>
            <a:endParaRPr lang="en-US" dirty="0" smtClean="0"/>
          </a:p>
          <a:p>
            <a:pPr marL="231775" indent="-231775">
              <a:lnSpc>
                <a:spcPct val="80000"/>
              </a:lnSpc>
              <a:buClr>
                <a:srgbClr val="003399"/>
              </a:buClr>
              <a:buNone/>
            </a:pPr>
            <a:endParaRPr lang="en-US" sz="1600" dirty="0" smtClean="0"/>
          </a:p>
          <a:p>
            <a:pPr marL="231775" indent="-231775">
              <a:lnSpc>
                <a:spcPct val="80000"/>
              </a:lnSpc>
              <a:buClr>
                <a:srgbClr val="003399"/>
              </a:buClr>
            </a:pPr>
            <a:r>
              <a:rPr lang="en-US" b="1" dirty="0" smtClean="0">
                <a:solidFill>
                  <a:srgbClr val="0070C0"/>
                </a:solidFill>
              </a:rPr>
              <a:t>Lead state-level strategic planning</a:t>
            </a:r>
            <a:r>
              <a:rPr lang="en-US" dirty="0" smtClean="0"/>
              <a:t>, policy development and implementation</a:t>
            </a:r>
          </a:p>
          <a:p>
            <a:pPr marL="231775" indent="-231775">
              <a:lnSpc>
                <a:spcPct val="80000"/>
              </a:lnSpc>
              <a:buClr>
                <a:srgbClr val="003399"/>
              </a:buClr>
              <a:buNone/>
            </a:pPr>
            <a:endParaRPr lang="en-US" sz="1600" dirty="0" smtClean="0"/>
          </a:p>
          <a:p>
            <a:pPr marL="231775" indent="-231775">
              <a:lnSpc>
                <a:spcPct val="80000"/>
              </a:lnSpc>
              <a:buClr>
                <a:srgbClr val="003399"/>
              </a:buClr>
            </a:pPr>
            <a:r>
              <a:rPr lang="en-US" dirty="0" smtClean="0"/>
              <a:t>Facilitate collaboration among institutions</a:t>
            </a:r>
          </a:p>
          <a:p>
            <a:pPr marL="231775" indent="-231775">
              <a:lnSpc>
                <a:spcPct val="80000"/>
              </a:lnSpc>
              <a:buClr>
                <a:srgbClr val="003399"/>
              </a:buClr>
              <a:buNone/>
            </a:pPr>
            <a:endParaRPr lang="en-US" sz="1600" dirty="0" smtClean="0"/>
          </a:p>
          <a:p>
            <a:pPr marL="231775" indent="-231775">
              <a:lnSpc>
                <a:spcPct val="80000"/>
              </a:lnSpc>
              <a:buClr>
                <a:srgbClr val="003399"/>
              </a:buClr>
            </a:pPr>
            <a:r>
              <a:rPr lang="en-US" dirty="0" smtClean="0"/>
              <a:t>Work with public institutions and boards on board development</a:t>
            </a:r>
          </a:p>
          <a:p>
            <a:pPr marL="231775" indent="-231775">
              <a:lnSpc>
                <a:spcPct val="80000"/>
              </a:lnSpc>
              <a:buClr>
                <a:srgbClr val="003399"/>
              </a:buClr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11988" y="6492875"/>
            <a:ext cx="200416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ircleLogo2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87" y="5076967"/>
            <a:ext cx="1498600" cy="1415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367" y="-76200"/>
            <a:ext cx="769303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Rules Under Which We Operate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066800"/>
            <a:ext cx="8121805" cy="5470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Code of Virginia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Authorizing statutes for each institution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Authorizing statutes for SCHEV (HB2311 of 2013)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Restructuring Act of 2005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Tops Jobs (TJ21) Act of 2011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b="1" dirty="0" smtClean="0"/>
              <a:t>Directives from McAuliffe Administration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Credentials that Count (Strategic Workforce Initiatives Memo from Sec. Jones, July 2014)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Executive Order 23: Establishing the New Economy Workforce Initiative (August 2014)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3748" y="6492875"/>
            <a:ext cx="268655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76200"/>
            <a:ext cx="7848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Common Responsibilities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3067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Ensure an educated citizenry.</a:t>
            </a:r>
          </a:p>
          <a:p>
            <a:pPr>
              <a:buNone/>
            </a:pPr>
            <a:endParaRPr lang="en-US" sz="900" dirty="0" smtClean="0"/>
          </a:p>
          <a:p>
            <a:pPr lvl="0"/>
            <a:r>
              <a:rPr lang="en-US" dirty="0" smtClean="0"/>
              <a:t>Place Virginia among the most highly educated states and countries.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dirty="0" smtClean="0"/>
              <a:t>Generate economic growth, job creation, personal income growth, and individual opportunity.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dirty="0" smtClean="0"/>
              <a:t>Enhance the security and economic competitiveness of the United States of America.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dirty="0" smtClean="0"/>
              <a:t>Promote university-based research.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dirty="0" smtClean="0"/>
              <a:t>Enhance institutional excellence and cost efficiency.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dirty="0" smtClean="0"/>
              <a:t>Realize the principles of autonomy, accountability, affordable access, and mutual trust and obligation.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25636" y="6492875"/>
            <a:ext cx="218364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072" y="0"/>
            <a:ext cx="7720332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Collaborative Engagement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35036" cy="54260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/>
              <a:t>Six regional meetings with students and administrators from high schools and institutions of higher education as well as business and community leaders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sz="2800" dirty="0" smtClean="0"/>
              <a:t>An invitation-only electronic survey for key stakeholders who were unavailable for regional meetings 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sz="2800" dirty="0" smtClean="0"/>
              <a:t>Individual conversations and two group meetings with “key listeners” around Capitol Square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sz="2800" dirty="0" smtClean="0"/>
              <a:t>A public electronic survey (504 responses)</a:t>
            </a:r>
          </a:p>
          <a:p>
            <a:pPr lvl="0">
              <a:buNone/>
            </a:pPr>
            <a:endParaRPr lang="en-US" sz="900" dirty="0" smtClean="0"/>
          </a:p>
          <a:p>
            <a:pPr lvl="0"/>
            <a:r>
              <a:rPr lang="en-US" sz="2800" dirty="0" smtClean="0"/>
              <a:t>Regular conversations with SCHEV advisory committees (presidents–GPAC and PCAB; provosts; finance officers)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800" dirty="0" smtClean="0"/>
              <a:t>Additional interim conversations with a GPAC subgroup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800" dirty="0" smtClean="0"/>
              <a:t>Five public meetings of the State Council, plus multiple special open meetings of its Executive Committee and Strategic Planning Task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4566" y="6492875"/>
            <a:ext cx="377837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424" y="-76200"/>
            <a:ext cx="77339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Common Issues and Challenges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94092" cy="5426075"/>
          </a:xfrm>
        </p:spPr>
        <p:txBody>
          <a:bodyPr/>
          <a:lstStyle/>
          <a:p>
            <a:r>
              <a:rPr lang="en-US" dirty="0" smtClean="0"/>
              <a:t>Demographic Change</a:t>
            </a:r>
          </a:p>
          <a:p>
            <a:r>
              <a:rPr lang="en-US" dirty="0" smtClean="0"/>
              <a:t>Economic Change</a:t>
            </a:r>
          </a:p>
          <a:p>
            <a:r>
              <a:rPr lang="en-US" dirty="0" smtClean="0"/>
              <a:t>Technological Change/Disruption</a:t>
            </a:r>
          </a:p>
          <a:p>
            <a:r>
              <a:rPr lang="en-US" dirty="0" smtClean="0"/>
              <a:t>Funding Change/(Un)Sustainability</a:t>
            </a:r>
          </a:p>
          <a:p>
            <a:r>
              <a:rPr lang="en-US" dirty="0" smtClean="0"/>
              <a:t>Regional Differences</a:t>
            </a:r>
          </a:p>
          <a:p>
            <a:r>
              <a:rPr lang="en-US" dirty="0" smtClean="0"/>
              <a:t>Federal Perspectives on Postsecondary Ed</a:t>
            </a:r>
          </a:p>
          <a:p>
            <a:r>
              <a:rPr lang="en-US" dirty="0" smtClean="0"/>
              <a:t>Competitive Pressures from Other Sectors</a:t>
            </a:r>
          </a:p>
          <a:p>
            <a:r>
              <a:rPr lang="en-US" dirty="0" smtClean="0"/>
              <a:t>Public Perception of Postsecondary 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07272" y="6492875"/>
            <a:ext cx="405131" cy="365125"/>
          </a:xfrm>
        </p:spPr>
        <p:txBody>
          <a:bodyPr/>
          <a:lstStyle/>
          <a:p>
            <a:fld id="{1AD9DC49-318F-4856-8D5B-8EAC359AEE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329" y="6438900"/>
            <a:ext cx="477672" cy="381000"/>
          </a:xfrm>
        </p:spPr>
        <p:txBody>
          <a:bodyPr>
            <a:normAutofit/>
          </a:bodyPr>
          <a:lstStyle/>
          <a:p>
            <a:fld id="{39B5B9D0-9EDA-473D-9B0B-3AFBD49BE89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3999" cy="7099089"/>
        </p:xfrm>
        <a:graphic>
          <a:graphicData uri="http://schemas.openxmlformats.org/drawingml/2006/table">
            <a:tbl>
              <a:tblPr/>
              <a:tblGrid>
                <a:gridCol w="1438450"/>
                <a:gridCol w="1438450"/>
                <a:gridCol w="2089033"/>
                <a:gridCol w="2089033"/>
                <a:gridCol w="2089033"/>
              </a:tblGrid>
              <a:tr h="42024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all" dirty="0">
                          <a:solidFill>
                            <a:srgbClr val="0070C0"/>
                          </a:solid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Top Policy AND STRATEGIC Issues in Higher Education</a:t>
                      </a:r>
                      <a:endParaRPr lang="en-US" sz="2800" dirty="0">
                        <a:solidFill>
                          <a:srgbClr val="0070C0"/>
                        </a:solidFill>
                        <a:latin typeface="Calibri" pitchFamily="34" charset="0"/>
                        <a:ea typeface="Arial"/>
                        <a:cs typeface="Calibri" pitchFamily="34" charset="0"/>
                      </a:endParaRPr>
                    </a:p>
                  </a:txBody>
                  <a:tcPr marL="47749" marR="477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24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dirty="0">
                          <a:latin typeface="Cambria" pitchFamily="18" charset="0"/>
                          <a:ea typeface="Arial"/>
                          <a:cs typeface="Times New Roman"/>
                        </a:rPr>
                        <a:t>Association of Governing Boards</a:t>
                      </a:r>
                      <a:endParaRPr lang="en-US" sz="12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dirty="0">
                          <a:latin typeface="Cambria" pitchFamily="18" charset="0"/>
                          <a:ea typeface="Arial"/>
                          <a:cs typeface="Times New Roman"/>
                        </a:rPr>
                        <a:t>American Association of State Colleges and Universities</a:t>
                      </a:r>
                      <a:endParaRPr lang="en-US" sz="12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Cambria" pitchFamily="18" charset="0"/>
                          <a:ea typeface="Arial"/>
                          <a:cs typeface="Times New Roman"/>
                        </a:rPr>
                        <a:t>“Top 10 State Policy Issues, 2014”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 pitchFamily="18" charset="0"/>
                          <a:ea typeface="Arial"/>
                          <a:cs typeface="Times New Roman"/>
                        </a:rPr>
                        <a:t>NATIONAL CONFERENCE OF STATE LEGISLATURES</a:t>
                      </a:r>
                      <a:endParaRPr lang="en-US" sz="12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mbria" pitchFamily="18" charset="0"/>
                          <a:ea typeface="Arial"/>
                          <a:cs typeface="Times New Roman"/>
                        </a:rPr>
                        <a:t>“Higher Ed Legislation, 2014”</a:t>
                      </a:r>
                      <a:endParaRPr lang="en-US" sz="12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 pitchFamily="18" charset="0"/>
                          <a:ea typeface="Arial"/>
                          <a:cs typeface="Times New Roman"/>
                        </a:rPr>
                        <a:t>EDUVENTURES</a:t>
                      </a:r>
                      <a:endParaRPr lang="en-US" sz="12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mbria" pitchFamily="18" charset="0"/>
                          <a:ea typeface="Arial"/>
                          <a:cs typeface="Times New Roman"/>
                        </a:rPr>
                        <a:t>“Critical Issues Facing Higher Ed Leaders in 2014”</a:t>
                      </a:r>
                      <a:endParaRPr lang="en-US" sz="12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mbria" pitchFamily="18" charset="0"/>
                          <a:ea typeface="Arial"/>
                          <a:cs typeface="Times New Roman"/>
                        </a:rPr>
                        <a:t>“Top Public Policy Issues, 2013-14”</a:t>
                      </a:r>
                      <a:endParaRPr lang="en-US" sz="12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mbria" pitchFamily="18" charset="0"/>
                          <a:ea typeface="Arial"/>
                          <a:cs typeface="Times New Roman"/>
                        </a:rPr>
                        <a:t>“Top 10 Strategic Issues for Boards, 2013-14”</a:t>
                      </a:r>
                      <a:endParaRPr lang="en-US" sz="12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9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1-The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Value of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Higher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Education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1-The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Revenue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Model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1-Harnessing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Higher Ed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toward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0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000" baseline="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0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State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Economic Goals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1-Affordability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and Tuition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1-The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Continued Scrutiny of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Higher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Education 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2-Mixed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Messages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from Policy Makers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2-Productivity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Efficiency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2-Agreements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Linking State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Funding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and Tuition Policy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2-Financial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Aid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2-The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Prioritization of </a:t>
                      </a:r>
                      <a:endParaRPr lang="en-US" sz="1100" dirty="0" smtClean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Outcomes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3-Constraints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in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Institution</a:t>
                      </a:r>
                      <a:r>
                        <a:rPr lang="en-US" sz="1100" baseline="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Support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3-Student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Aid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3-Allocation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of State Higher Ed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Appropriations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3-Outcomes-based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Funding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3-The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Retention Culture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4-The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Future of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Student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Aid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4-Educational 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Delivery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4-State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Educational Attainment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en-US" sz="1100" baseline="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&amp;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College Completion Goals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4-Distance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Education 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Reciprocity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Agreements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4-The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Blended-learning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Opportunity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5-Student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 Attainment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5-Student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Learning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5-Vocational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and Technical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Education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5-Student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Veterans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5-The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Regionalization of Online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Higher Ed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6-Quality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Assurance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6-Student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Success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6-College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Readiness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6-Educational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Attainment 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Workforce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Development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7-Tax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Policy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7-Market &amp;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Mission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7-STEM-related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Initiatives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7-Dual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Enrollment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98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8-The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Academic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Workforce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8-State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Capital Outlay 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   Deferred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Maintenance </a:t>
                      </a: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Funds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46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9-Globalization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9-Guns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on Campus</a:t>
                      </a: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95943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10-Institutional </a:t>
                      </a:r>
                      <a:r>
                        <a:rPr lang="en-US" sz="1100" dirty="0">
                          <a:latin typeface="Cambria" pitchFamily="18" charset="0"/>
                          <a:ea typeface="Arial"/>
                          <a:cs typeface="Times New Roman"/>
                        </a:rPr>
                        <a:t>Risk</a:t>
                      </a: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mbria" pitchFamily="18" charset="0"/>
                          <a:ea typeface="Arial"/>
                          <a:cs typeface="Times New Roman"/>
                        </a:rPr>
                        <a:t>  10-Immigration</a:t>
                      </a: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mbria" pitchFamily="18" charset="0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99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6329" y="6438900"/>
            <a:ext cx="477672" cy="381000"/>
          </a:xfrm>
        </p:spPr>
        <p:txBody>
          <a:bodyPr>
            <a:normAutofit/>
          </a:bodyPr>
          <a:lstStyle/>
          <a:p>
            <a:fld id="{39B5B9D0-9EDA-473D-9B0B-3AFBD49BE89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86602" y="395785"/>
          <a:ext cx="8502555" cy="604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230587"/>
            <a:ext cx="9144000" cy="16274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90" y="0"/>
            <a:ext cx="9251379" cy="52305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3800" y="0"/>
            <a:ext cx="1600200" cy="525780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0"/>
            <a:ext cx="121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>M</a:t>
            </a:r>
            <a:b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</a:br>
            <a: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>I</a:t>
            </a:r>
            <a:b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</a:br>
            <a: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>S</a:t>
            </a:r>
            <a:b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</a:br>
            <a:r>
              <a:rPr lang="en-US" sz="4800" b="1" dirty="0" err="1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>S</a:t>
            </a:r>
            <a: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/>
            </a:r>
            <a:b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</a:br>
            <a: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>I</a:t>
            </a:r>
            <a:b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</a:br>
            <a: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>O</a:t>
            </a:r>
            <a:b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</a:br>
            <a:r>
              <a:rPr lang="en-US" sz="4800" b="1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</a:rPr>
              <a:t>N</a:t>
            </a:r>
            <a:endParaRPr lang="en-US" sz="4800" b="1" dirty="0">
              <a:solidFill>
                <a:prstClr val="white"/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99" y="5445204"/>
            <a:ext cx="8991600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 education in Virginia will advance postsecondary learning, research and public service that enhance the civic and financial health of the Commonwealth and the well-being of all its people.</a:t>
            </a:r>
          </a:p>
        </p:txBody>
      </p:sp>
    </p:spTree>
    <p:extLst>
      <p:ext uri="{BB962C8B-B14F-4D97-AF65-F5344CB8AC3E}">
        <p14:creationId xmlns:p14="http://schemas.microsoft.com/office/powerpoint/2010/main" val="20069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BLA_ppttemplate_1_revised">
  <a:themeElements>
    <a:clrScheme name="Custom 5">
      <a:dk1>
        <a:sysClr val="windowText" lastClr="000000"/>
      </a:dk1>
      <a:lt1>
        <a:sysClr val="window" lastClr="FFFFFF"/>
      </a:lt1>
      <a:dk2>
        <a:srgbClr val="0C4248"/>
      </a:dk2>
      <a:lt2>
        <a:srgbClr val="EBDDC3"/>
      </a:lt2>
      <a:accent1>
        <a:srgbClr val="A43132"/>
      </a:accent1>
      <a:accent2>
        <a:srgbClr val="4E8582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y Listener Meeting Oct 17" id="{DBFC68D7-A93E-4FB7-8251-C7BA643F9F6D}" vid="{0F87C916-9880-4B3A-90AE-9A77A6701A52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y Listener Meeting Oct 17" id="{DBFC68D7-A93E-4FB7-8251-C7BA643F9F6D}" vid="{0F87C916-9880-4B3A-90AE-9A77A6701A52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y Listener Meeting Oct 17" id="{DBFC68D7-A93E-4FB7-8251-C7BA643F9F6D}" vid="{0F87C916-9880-4B3A-90AE-9A77A6701A52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y Listener Meeting Oct 17" id="{DBFC68D7-A93E-4FB7-8251-C7BA643F9F6D}" vid="{0F87C916-9880-4B3A-90AE-9A77A6701A52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y Listener Meeting Oct 17" id="{DBFC68D7-A93E-4FB7-8251-C7BA643F9F6D}" vid="{0F87C916-9880-4B3A-90AE-9A77A6701A52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y Listener Meeting Oct 17" id="{DBFC68D7-A93E-4FB7-8251-C7BA643F9F6D}" vid="{0F87C916-9880-4B3A-90AE-9A77A6701A52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y Listener Meeting Oct 17" id="{DBFC68D7-A93E-4FB7-8251-C7BA643F9F6D}" vid="{0F87C916-9880-4B3A-90AE-9A77A6701A52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y Listener Meeting Oct 17" id="{DBFC68D7-A93E-4FB7-8251-C7BA643F9F6D}" vid="{0F87C916-9880-4B3A-90AE-9A77A6701A52}"/>
    </a:ext>
  </a:extLst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0C4248"/>
    </a:dk2>
    <a:lt2>
      <a:srgbClr val="EBDDC3"/>
    </a:lt2>
    <a:accent1>
      <a:srgbClr val="A43132"/>
    </a:accent1>
    <a:accent2>
      <a:srgbClr val="4E8582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10065</TotalTime>
  <Words>1252</Words>
  <Application>Microsoft Office PowerPoint</Application>
  <PresentationFormat>On-screen Show (4:3)</PresentationFormat>
  <Paragraphs>236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ＭＳ Ｐゴシック</vt:lpstr>
      <vt:lpstr>Arial</vt:lpstr>
      <vt:lpstr>Arial Black</vt:lpstr>
      <vt:lpstr>Calibri</vt:lpstr>
      <vt:lpstr>Calibri Light</vt:lpstr>
      <vt:lpstr>Cambria</vt:lpstr>
      <vt:lpstr>Times New Roman</vt:lpstr>
      <vt:lpstr>Tw Cen MT</vt:lpstr>
      <vt:lpstr>Wingdings</vt:lpstr>
      <vt:lpstr>Wingdings 2</vt:lpstr>
      <vt:lpstr>JBLA_ppttemplate_1_revised</vt:lpstr>
      <vt:lpstr>Default Theme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 Statewide Strategic Plan for Higher Education</vt:lpstr>
      <vt:lpstr>SCHEV Purpose:  § 23-9.3</vt:lpstr>
      <vt:lpstr>Rules Under Which We Operate</vt:lpstr>
      <vt:lpstr>Common Responsibilities</vt:lpstr>
      <vt:lpstr>Collaborative Engagement</vt:lpstr>
      <vt:lpstr>Common Issues and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GOAL:  Drive Change and Improvement through Investment and Innovation  </vt:lpstr>
      <vt:lpstr>PowerPoint Presentation</vt:lpstr>
      <vt:lpstr>PowerPoint Presentation</vt:lpstr>
    </vt:vector>
  </TitlesOfParts>
  <Company>JBL Associates,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JBL|ASSOCIATES, INC. 6900 WISCONSIN AVENUE, SUITE 606 BETHESDA, MD 20815 TEL. 301.654.5154 WWW.JBLASSOC.COM {EMAIL ADDRESS OF PRESENTER}</dc:title>
  <dc:creator>Stacia Aylward;JBLA;StrategicAdvisors</dc:creator>
  <cp:lastModifiedBy>Public</cp:lastModifiedBy>
  <cp:revision>516</cp:revision>
  <cp:lastPrinted>2014-11-10T19:44:04Z</cp:lastPrinted>
  <dcterms:created xsi:type="dcterms:W3CDTF">2014-07-31T13:32:07Z</dcterms:created>
  <dcterms:modified xsi:type="dcterms:W3CDTF">2014-11-11T18:52:17Z</dcterms:modified>
</cp:coreProperties>
</file>